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ink/ink1.xml" ContentType="application/inkml+xml"/>
  <Override PartName="/ppt/ink/ink2.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36"/>
  </p:notesMasterIdLst>
  <p:sldIdLst>
    <p:sldId id="304" r:id="rId2"/>
    <p:sldId id="280" r:id="rId3"/>
    <p:sldId id="282" r:id="rId4"/>
    <p:sldId id="289" r:id="rId5"/>
    <p:sldId id="272" r:id="rId6"/>
    <p:sldId id="300" r:id="rId7"/>
    <p:sldId id="301" r:id="rId8"/>
    <p:sldId id="302" r:id="rId9"/>
    <p:sldId id="295" r:id="rId10"/>
    <p:sldId id="291" r:id="rId11"/>
    <p:sldId id="303" r:id="rId12"/>
    <p:sldId id="256" r:id="rId13"/>
    <p:sldId id="299" r:id="rId14"/>
    <p:sldId id="298" r:id="rId15"/>
    <p:sldId id="257" r:id="rId16"/>
    <p:sldId id="258" r:id="rId17"/>
    <p:sldId id="259" r:id="rId18"/>
    <p:sldId id="260" r:id="rId19"/>
    <p:sldId id="261" r:id="rId20"/>
    <p:sldId id="262" r:id="rId21"/>
    <p:sldId id="263" r:id="rId22"/>
    <p:sldId id="264" r:id="rId23"/>
    <p:sldId id="292" r:id="rId24"/>
    <p:sldId id="281" r:id="rId25"/>
    <p:sldId id="293" r:id="rId26"/>
    <p:sldId id="273" r:id="rId27"/>
    <p:sldId id="274" r:id="rId28"/>
    <p:sldId id="275" r:id="rId29"/>
    <p:sldId id="276" r:id="rId30"/>
    <p:sldId id="277" r:id="rId31"/>
    <p:sldId id="296" r:id="rId32"/>
    <p:sldId id="286" r:id="rId33"/>
    <p:sldId id="287" r:id="rId34"/>
    <p:sldId id="288" r:id="rId3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43" y="25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0D7828B-7E50-4985-95E6-24C23153547E}"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60B97A47-019E-4295-A343-90C2E7AA0A29}">
      <dgm:prSet phldrT="[Text]"/>
      <dgm:spPr/>
      <dgm:t>
        <a:bodyPr/>
        <a:lstStyle/>
        <a:p>
          <a:r>
            <a:rPr lang="en-US" dirty="0"/>
            <a:t>18-20%</a:t>
          </a:r>
        </a:p>
      </dgm:t>
    </dgm:pt>
    <dgm:pt modelId="{85760581-64D5-4343-9562-1D32B3FEED6A}" type="parTrans" cxnId="{256EC95C-5875-48E2-A0DB-0D239E768B90}">
      <dgm:prSet/>
      <dgm:spPr/>
      <dgm:t>
        <a:bodyPr/>
        <a:lstStyle/>
        <a:p>
          <a:endParaRPr lang="en-US"/>
        </a:p>
      </dgm:t>
    </dgm:pt>
    <dgm:pt modelId="{60F08886-3BBC-48FC-A131-0B1CC1B8D483}" type="sibTrans" cxnId="{256EC95C-5875-48E2-A0DB-0D239E768B90}">
      <dgm:prSet/>
      <dgm:spPr/>
      <dgm:t>
        <a:bodyPr/>
        <a:lstStyle/>
        <a:p>
          <a:endParaRPr lang="en-US"/>
        </a:p>
      </dgm:t>
    </dgm:pt>
    <dgm:pt modelId="{0EF7EF5D-2E99-4BD7-A420-656982E79091}">
      <dgm:prSet phldrT="[Text]"/>
      <dgm:spPr/>
      <dgm:t>
        <a:bodyPr/>
        <a:lstStyle/>
        <a:p>
          <a:r>
            <a:rPr lang="en-US" dirty="0"/>
            <a:t>Premium paid for an external hire</a:t>
          </a:r>
        </a:p>
      </dgm:t>
    </dgm:pt>
    <dgm:pt modelId="{1D8C28DE-F716-46D0-9F7B-3C320289B0DD}" type="parTrans" cxnId="{DA3598CE-D9B8-4B40-9517-99AA0B7EEEC6}">
      <dgm:prSet/>
      <dgm:spPr/>
      <dgm:t>
        <a:bodyPr/>
        <a:lstStyle/>
        <a:p>
          <a:endParaRPr lang="en-US"/>
        </a:p>
      </dgm:t>
    </dgm:pt>
    <dgm:pt modelId="{72091280-5D9B-460A-BF18-A1F861FA4EA0}" type="sibTrans" cxnId="{DA3598CE-D9B8-4B40-9517-99AA0B7EEEC6}">
      <dgm:prSet/>
      <dgm:spPr/>
      <dgm:t>
        <a:bodyPr/>
        <a:lstStyle/>
        <a:p>
          <a:endParaRPr lang="en-US"/>
        </a:p>
      </dgm:t>
    </dgm:pt>
    <dgm:pt modelId="{1E5AB95D-25D6-443D-928C-9414982CC2E7}">
      <dgm:prSet phldrT="[Text]"/>
      <dgm:spPr/>
      <dgm:t>
        <a:bodyPr/>
        <a:lstStyle/>
        <a:p>
          <a:r>
            <a:rPr lang="en-US" dirty="0"/>
            <a:t>57%</a:t>
          </a:r>
        </a:p>
      </dgm:t>
    </dgm:pt>
    <dgm:pt modelId="{8D0E5DF6-FEB5-444C-9773-9369D01C5E1E}" type="parTrans" cxnId="{FB3F9DB7-7400-4E64-A2A3-D76F640D4AF9}">
      <dgm:prSet/>
      <dgm:spPr/>
      <dgm:t>
        <a:bodyPr/>
        <a:lstStyle/>
        <a:p>
          <a:endParaRPr lang="en-US"/>
        </a:p>
      </dgm:t>
    </dgm:pt>
    <dgm:pt modelId="{1317F1F9-4B4D-4086-AFEC-E63760441431}" type="sibTrans" cxnId="{FB3F9DB7-7400-4E64-A2A3-D76F640D4AF9}">
      <dgm:prSet/>
      <dgm:spPr/>
      <dgm:t>
        <a:bodyPr/>
        <a:lstStyle/>
        <a:p>
          <a:endParaRPr lang="en-US"/>
        </a:p>
      </dgm:t>
    </dgm:pt>
    <dgm:pt modelId="{F6DAF724-DBCB-4B45-BCF1-D3BEDA84F935}">
      <dgm:prSet phldrT="[Text]"/>
      <dgm:spPr/>
      <dgm:t>
        <a:bodyPr/>
        <a:lstStyle/>
        <a:p>
          <a:r>
            <a:rPr lang="en-US" dirty="0"/>
            <a:t>Proportion of individuals that took 6+ months to reach full impact</a:t>
          </a:r>
        </a:p>
      </dgm:t>
    </dgm:pt>
    <dgm:pt modelId="{259C8EA5-A094-4A1C-9526-6186458F2E1C}" type="parTrans" cxnId="{AC5120E9-C824-4782-86AB-033551882952}">
      <dgm:prSet/>
      <dgm:spPr/>
      <dgm:t>
        <a:bodyPr/>
        <a:lstStyle/>
        <a:p>
          <a:endParaRPr lang="en-US"/>
        </a:p>
      </dgm:t>
    </dgm:pt>
    <dgm:pt modelId="{D0166E64-79AA-4925-BF37-3284169082FA}" type="sibTrans" cxnId="{AC5120E9-C824-4782-86AB-033551882952}">
      <dgm:prSet/>
      <dgm:spPr/>
      <dgm:t>
        <a:bodyPr/>
        <a:lstStyle/>
        <a:p>
          <a:endParaRPr lang="en-US"/>
        </a:p>
      </dgm:t>
    </dgm:pt>
    <dgm:pt modelId="{5FFC998A-EBAF-4D4A-B2DC-78D055B38ED4}" type="pres">
      <dgm:prSet presAssocID="{E0D7828B-7E50-4985-95E6-24C23153547E}" presName="Name0" presStyleCnt="0">
        <dgm:presLayoutVars>
          <dgm:dir/>
          <dgm:animLvl val="lvl"/>
          <dgm:resizeHandles val="exact"/>
        </dgm:presLayoutVars>
      </dgm:prSet>
      <dgm:spPr/>
      <dgm:t>
        <a:bodyPr/>
        <a:lstStyle/>
        <a:p>
          <a:endParaRPr lang="en-US"/>
        </a:p>
      </dgm:t>
    </dgm:pt>
    <dgm:pt modelId="{7697F824-D673-4B91-9F0E-66F6BE8B9A8E}" type="pres">
      <dgm:prSet presAssocID="{60B97A47-019E-4295-A343-90C2E7AA0A29}" presName="linNode" presStyleCnt="0"/>
      <dgm:spPr/>
    </dgm:pt>
    <dgm:pt modelId="{5EDBC226-FF68-4AD3-9415-84B612A78353}" type="pres">
      <dgm:prSet presAssocID="{60B97A47-019E-4295-A343-90C2E7AA0A29}" presName="parentText" presStyleLbl="node1" presStyleIdx="0" presStyleCnt="2" custLinFactNeighborY="-2373">
        <dgm:presLayoutVars>
          <dgm:chMax val="1"/>
          <dgm:bulletEnabled val="1"/>
        </dgm:presLayoutVars>
      </dgm:prSet>
      <dgm:spPr/>
      <dgm:t>
        <a:bodyPr/>
        <a:lstStyle/>
        <a:p>
          <a:endParaRPr lang="en-US"/>
        </a:p>
      </dgm:t>
    </dgm:pt>
    <dgm:pt modelId="{7B24E5F8-E6A2-4D61-B012-75B46D6D31F3}" type="pres">
      <dgm:prSet presAssocID="{60B97A47-019E-4295-A343-90C2E7AA0A29}" presName="descendantText" presStyleLbl="alignAccFollowNode1" presStyleIdx="0" presStyleCnt="2">
        <dgm:presLayoutVars>
          <dgm:bulletEnabled val="1"/>
        </dgm:presLayoutVars>
      </dgm:prSet>
      <dgm:spPr/>
      <dgm:t>
        <a:bodyPr/>
        <a:lstStyle/>
        <a:p>
          <a:endParaRPr lang="en-US"/>
        </a:p>
      </dgm:t>
    </dgm:pt>
    <dgm:pt modelId="{BAFF9FFA-D226-45F8-8FE0-2B9824CA0A9F}" type="pres">
      <dgm:prSet presAssocID="{60F08886-3BBC-48FC-A131-0B1CC1B8D483}" presName="sp" presStyleCnt="0"/>
      <dgm:spPr/>
    </dgm:pt>
    <dgm:pt modelId="{764CCD49-4F11-40C9-AF1D-D3203C6CCB18}" type="pres">
      <dgm:prSet presAssocID="{1E5AB95D-25D6-443D-928C-9414982CC2E7}" presName="linNode" presStyleCnt="0"/>
      <dgm:spPr/>
    </dgm:pt>
    <dgm:pt modelId="{C19D88DD-2D70-41FA-8B4D-D91746CABA17}" type="pres">
      <dgm:prSet presAssocID="{1E5AB95D-25D6-443D-928C-9414982CC2E7}" presName="parentText" presStyleLbl="node1" presStyleIdx="1" presStyleCnt="2">
        <dgm:presLayoutVars>
          <dgm:chMax val="1"/>
          <dgm:bulletEnabled val="1"/>
        </dgm:presLayoutVars>
      </dgm:prSet>
      <dgm:spPr/>
      <dgm:t>
        <a:bodyPr/>
        <a:lstStyle/>
        <a:p>
          <a:endParaRPr lang="en-US"/>
        </a:p>
      </dgm:t>
    </dgm:pt>
    <dgm:pt modelId="{0B9EF78A-4BBA-402E-ACA8-AE5CB1CD9C51}" type="pres">
      <dgm:prSet presAssocID="{1E5AB95D-25D6-443D-928C-9414982CC2E7}" presName="descendantText" presStyleLbl="alignAccFollowNode1" presStyleIdx="1" presStyleCnt="2">
        <dgm:presLayoutVars>
          <dgm:bulletEnabled val="1"/>
        </dgm:presLayoutVars>
      </dgm:prSet>
      <dgm:spPr/>
      <dgm:t>
        <a:bodyPr/>
        <a:lstStyle/>
        <a:p>
          <a:endParaRPr lang="en-US"/>
        </a:p>
      </dgm:t>
    </dgm:pt>
  </dgm:ptLst>
  <dgm:cxnLst>
    <dgm:cxn modelId="{474A80D5-CBDD-4B2F-91D4-5C75606FBDB1}" type="presOf" srcId="{E0D7828B-7E50-4985-95E6-24C23153547E}" destId="{5FFC998A-EBAF-4D4A-B2DC-78D055B38ED4}" srcOrd="0" destOrd="0" presId="urn:microsoft.com/office/officeart/2005/8/layout/vList5"/>
    <dgm:cxn modelId="{8BD98E19-24B6-4A88-BCFF-2A64AB865F48}" type="presOf" srcId="{0EF7EF5D-2E99-4BD7-A420-656982E79091}" destId="{7B24E5F8-E6A2-4D61-B012-75B46D6D31F3}" srcOrd="0" destOrd="0" presId="urn:microsoft.com/office/officeart/2005/8/layout/vList5"/>
    <dgm:cxn modelId="{0D63F5F1-6070-4462-82C7-BD4708D39600}" type="presOf" srcId="{1E5AB95D-25D6-443D-928C-9414982CC2E7}" destId="{C19D88DD-2D70-41FA-8B4D-D91746CABA17}" srcOrd="0" destOrd="0" presId="urn:microsoft.com/office/officeart/2005/8/layout/vList5"/>
    <dgm:cxn modelId="{E885269A-59A1-489C-A7E6-C32968BC7C51}" type="presOf" srcId="{60B97A47-019E-4295-A343-90C2E7AA0A29}" destId="{5EDBC226-FF68-4AD3-9415-84B612A78353}" srcOrd="0" destOrd="0" presId="urn:microsoft.com/office/officeart/2005/8/layout/vList5"/>
    <dgm:cxn modelId="{DAA726C4-8DB0-4309-A05C-81B1C45BA34C}" type="presOf" srcId="{F6DAF724-DBCB-4B45-BCF1-D3BEDA84F935}" destId="{0B9EF78A-4BBA-402E-ACA8-AE5CB1CD9C51}" srcOrd="0" destOrd="0" presId="urn:microsoft.com/office/officeart/2005/8/layout/vList5"/>
    <dgm:cxn modelId="{FB3F9DB7-7400-4E64-A2A3-D76F640D4AF9}" srcId="{E0D7828B-7E50-4985-95E6-24C23153547E}" destId="{1E5AB95D-25D6-443D-928C-9414982CC2E7}" srcOrd="1" destOrd="0" parTransId="{8D0E5DF6-FEB5-444C-9773-9369D01C5E1E}" sibTransId="{1317F1F9-4B4D-4086-AFEC-E63760441431}"/>
    <dgm:cxn modelId="{256EC95C-5875-48E2-A0DB-0D239E768B90}" srcId="{E0D7828B-7E50-4985-95E6-24C23153547E}" destId="{60B97A47-019E-4295-A343-90C2E7AA0A29}" srcOrd="0" destOrd="0" parTransId="{85760581-64D5-4343-9562-1D32B3FEED6A}" sibTransId="{60F08886-3BBC-48FC-A131-0B1CC1B8D483}"/>
    <dgm:cxn modelId="{DA3598CE-D9B8-4B40-9517-99AA0B7EEEC6}" srcId="{60B97A47-019E-4295-A343-90C2E7AA0A29}" destId="{0EF7EF5D-2E99-4BD7-A420-656982E79091}" srcOrd="0" destOrd="0" parTransId="{1D8C28DE-F716-46D0-9F7B-3C320289B0DD}" sibTransId="{72091280-5D9B-460A-BF18-A1F861FA4EA0}"/>
    <dgm:cxn modelId="{AC5120E9-C824-4782-86AB-033551882952}" srcId="{1E5AB95D-25D6-443D-928C-9414982CC2E7}" destId="{F6DAF724-DBCB-4B45-BCF1-D3BEDA84F935}" srcOrd="0" destOrd="0" parTransId="{259C8EA5-A094-4A1C-9526-6186458F2E1C}" sibTransId="{D0166E64-79AA-4925-BF37-3284169082FA}"/>
    <dgm:cxn modelId="{C834D824-5302-48B6-BAB1-A471B681FE81}" type="presParOf" srcId="{5FFC998A-EBAF-4D4A-B2DC-78D055B38ED4}" destId="{7697F824-D673-4B91-9F0E-66F6BE8B9A8E}" srcOrd="0" destOrd="0" presId="urn:microsoft.com/office/officeart/2005/8/layout/vList5"/>
    <dgm:cxn modelId="{2446E034-3FAD-4038-B081-9D0BECCA1B8E}" type="presParOf" srcId="{7697F824-D673-4B91-9F0E-66F6BE8B9A8E}" destId="{5EDBC226-FF68-4AD3-9415-84B612A78353}" srcOrd="0" destOrd="0" presId="urn:microsoft.com/office/officeart/2005/8/layout/vList5"/>
    <dgm:cxn modelId="{851760BF-363B-4CB3-8449-5584FA07C473}" type="presParOf" srcId="{7697F824-D673-4B91-9F0E-66F6BE8B9A8E}" destId="{7B24E5F8-E6A2-4D61-B012-75B46D6D31F3}" srcOrd="1" destOrd="0" presId="urn:microsoft.com/office/officeart/2005/8/layout/vList5"/>
    <dgm:cxn modelId="{DAAFD5EC-3FA9-4152-8663-FB1D1A60671A}" type="presParOf" srcId="{5FFC998A-EBAF-4D4A-B2DC-78D055B38ED4}" destId="{BAFF9FFA-D226-45F8-8FE0-2B9824CA0A9F}" srcOrd="1" destOrd="0" presId="urn:microsoft.com/office/officeart/2005/8/layout/vList5"/>
    <dgm:cxn modelId="{4AE42CFD-8080-4CBE-9271-727D4AA298E6}" type="presParOf" srcId="{5FFC998A-EBAF-4D4A-B2DC-78D055B38ED4}" destId="{764CCD49-4F11-40C9-AF1D-D3203C6CCB18}" srcOrd="2" destOrd="0" presId="urn:microsoft.com/office/officeart/2005/8/layout/vList5"/>
    <dgm:cxn modelId="{F2184901-5868-4617-8482-23AED867ACA8}" type="presParOf" srcId="{764CCD49-4F11-40C9-AF1D-D3203C6CCB18}" destId="{C19D88DD-2D70-41FA-8B4D-D91746CABA17}" srcOrd="0" destOrd="0" presId="urn:microsoft.com/office/officeart/2005/8/layout/vList5"/>
    <dgm:cxn modelId="{4A058E5F-310C-4618-ACEB-441AC58722E7}" type="presParOf" srcId="{764CCD49-4F11-40C9-AF1D-D3203C6CCB18}" destId="{0B9EF78A-4BBA-402E-ACA8-AE5CB1CD9C51}"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7AD407B-2863-49E1-B906-126E29EC6DE8}" type="doc">
      <dgm:prSet loTypeId="urn:microsoft.com/office/officeart/2008/layout/RadialCluster" loCatId="cycle" qsTypeId="urn:microsoft.com/office/officeart/2005/8/quickstyle/simple1" qsCatId="simple" csTypeId="urn:microsoft.com/office/officeart/2005/8/colors/accent1_2" csCatId="accent1" phldr="1"/>
      <dgm:spPr/>
      <dgm:t>
        <a:bodyPr/>
        <a:lstStyle/>
        <a:p>
          <a:endParaRPr lang="en-US"/>
        </a:p>
      </dgm:t>
    </dgm:pt>
    <dgm:pt modelId="{8AD80CD2-BCC6-4F6C-84A6-FFD1AB1E179D}">
      <dgm:prSet phldrT="[Text]"/>
      <dgm:spPr/>
      <dgm:t>
        <a:bodyPr/>
        <a:lstStyle/>
        <a:p>
          <a:r>
            <a:rPr lang="en-US" dirty="0"/>
            <a:t>CSR</a:t>
          </a:r>
        </a:p>
      </dgm:t>
    </dgm:pt>
    <dgm:pt modelId="{32523D55-59B3-4198-A865-94FACCF753A4}" type="parTrans" cxnId="{7E2FDEF2-6802-4E0B-A03F-E87A402554E6}">
      <dgm:prSet/>
      <dgm:spPr/>
      <dgm:t>
        <a:bodyPr/>
        <a:lstStyle/>
        <a:p>
          <a:endParaRPr lang="en-US"/>
        </a:p>
      </dgm:t>
    </dgm:pt>
    <dgm:pt modelId="{8E95426A-4F3B-4091-8C64-8BE36A723CC4}" type="sibTrans" cxnId="{7E2FDEF2-6802-4E0B-A03F-E87A402554E6}">
      <dgm:prSet/>
      <dgm:spPr/>
      <dgm:t>
        <a:bodyPr/>
        <a:lstStyle/>
        <a:p>
          <a:endParaRPr lang="en-US"/>
        </a:p>
      </dgm:t>
    </dgm:pt>
    <dgm:pt modelId="{9C097C26-7DE5-4045-9909-F7B6EC5F0609}">
      <dgm:prSet phldrT="[Text]"/>
      <dgm:spPr/>
      <dgm:t>
        <a:bodyPr/>
        <a:lstStyle/>
        <a:p>
          <a:r>
            <a:rPr lang="en-US" dirty="0"/>
            <a:t>Certification Coordinator</a:t>
          </a:r>
        </a:p>
      </dgm:t>
    </dgm:pt>
    <dgm:pt modelId="{2CD308CE-6399-4E6C-B45E-D654FC010A2D}" type="parTrans" cxnId="{22908279-3D6A-4E98-BBEA-29FE81CE489A}">
      <dgm:prSet/>
      <dgm:spPr/>
      <dgm:t>
        <a:bodyPr/>
        <a:lstStyle/>
        <a:p>
          <a:endParaRPr lang="en-US"/>
        </a:p>
      </dgm:t>
    </dgm:pt>
    <dgm:pt modelId="{B91C8450-4E2F-4024-82E4-2657E48F4835}" type="sibTrans" cxnId="{22908279-3D6A-4E98-BBEA-29FE81CE489A}">
      <dgm:prSet/>
      <dgm:spPr/>
      <dgm:t>
        <a:bodyPr/>
        <a:lstStyle/>
        <a:p>
          <a:endParaRPr lang="en-US"/>
        </a:p>
      </dgm:t>
    </dgm:pt>
    <dgm:pt modelId="{A3F469DE-7F1F-4C5C-A765-557EB0373688}">
      <dgm:prSet phldrT="[Text]"/>
      <dgm:spPr/>
      <dgm:t>
        <a:bodyPr/>
        <a:lstStyle/>
        <a:p>
          <a:r>
            <a:rPr lang="en-US" dirty="0"/>
            <a:t>Test Development Associate</a:t>
          </a:r>
        </a:p>
      </dgm:t>
    </dgm:pt>
    <dgm:pt modelId="{AEAE4E04-911D-4299-9155-214CEEF688CE}" type="parTrans" cxnId="{0C014702-533D-4522-A522-A15B519FC0BF}">
      <dgm:prSet/>
      <dgm:spPr/>
      <dgm:t>
        <a:bodyPr/>
        <a:lstStyle/>
        <a:p>
          <a:endParaRPr lang="en-US"/>
        </a:p>
      </dgm:t>
    </dgm:pt>
    <dgm:pt modelId="{174B7D68-F98E-4982-83F3-2F222A6B36A3}" type="sibTrans" cxnId="{0C014702-533D-4522-A522-A15B519FC0BF}">
      <dgm:prSet/>
      <dgm:spPr/>
      <dgm:t>
        <a:bodyPr/>
        <a:lstStyle/>
        <a:p>
          <a:endParaRPr lang="en-US"/>
        </a:p>
      </dgm:t>
    </dgm:pt>
    <dgm:pt modelId="{295D826B-B435-4DA4-A7B8-E322D9D26FBD}">
      <dgm:prSet phldrT="[Text]"/>
      <dgm:spPr/>
      <dgm:t>
        <a:bodyPr/>
        <a:lstStyle/>
        <a:p>
          <a:r>
            <a:rPr lang="en-US" dirty="0"/>
            <a:t>Continuing Education Coordinator</a:t>
          </a:r>
        </a:p>
      </dgm:t>
    </dgm:pt>
    <dgm:pt modelId="{EF38EF02-9E0F-4A30-98F3-3B042F4182A4}" type="parTrans" cxnId="{C384E7AC-4D24-44E7-BABD-897F89F7386A}">
      <dgm:prSet/>
      <dgm:spPr/>
      <dgm:t>
        <a:bodyPr/>
        <a:lstStyle/>
        <a:p>
          <a:endParaRPr lang="en-US"/>
        </a:p>
      </dgm:t>
    </dgm:pt>
    <dgm:pt modelId="{A565F901-21D5-4AB5-BEA5-FA5C0AE415EA}" type="sibTrans" cxnId="{C384E7AC-4D24-44E7-BABD-897F89F7386A}">
      <dgm:prSet/>
      <dgm:spPr/>
      <dgm:t>
        <a:bodyPr/>
        <a:lstStyle/>
        <a:p>
          <a:endParaRPr lang="en-US"/>
        </a:p>
      </dgm:t>
    </dgm:pt>
    <dgm:pt modelId="{645A2555-7FE6-45B8-93F7-58EFF217441B}" type="pres">
      <dgm:prSet presAssocID="{87AD407B-2863-49E1-B906-126E29EC6DE8}" presName="Name0" presStyleCnt="0">
        <dgm:presLayoutVars>
          <dgm:chMax val="1"/>
          <dgm:chPref val="1"/>
          <dgm:dir/>
          <dgm:animOne val="branch"/>
          <dgm:animLvl val="lvl"/>
        </dgm:presLayoutVars>
      </dgm:prSet>
      <dgm:spPr/>
      <dgm:t>
        <a:bodyPr/>
        <a:lstStyle/>
        <a:p>
          <a:endParaRPr lang="en-US"/>
        </a:p>
      </dgm:t>
    </dgm:pt>
    <dgm:pt modelId="{49B1211B-EB2D-41A4-9B60-7352A6E14FA2}" type="pres">
      <dgm:prSet presAssocID="{8AD80CD2-BCC6-4F6C-84A6-FFD1AB1E179D}" presName="singleCycle" presStyleCnt="0"/>
      <dgm:spPr/>
    </dgm:pt>
    <dgm:pt modelId="{E94A21FD-69FD-4886-BDC9-6FA7A0920661}" type="pres">
      <dgm:prSet presAssocID="{8AD80CD2-BCC6-4F6C-84A6-FFD1AB1E179D}" presName="singleCenter" presStyleLbl="node1" presStyleIdx="0" presStyleCnt="4">
        <dgm:presLayoutVars>
          <dgm:chMax val="7"/>
          <dgm:chPref val="7"/>
        </dgm:presLayoutVars>
      </dgm:prSet>
      <dgm:spPr/>
      <dgm:t>
        <a:bodyPr/>
        <a:lstStyle/>
        <a:p>
          <a:endParaRPr lang="en-US"/>
        </a:p>
      </dgm:t>
    </dgm:pt>
    <dgm:pt modelId="{FB86201F-40F7-49F8-BA63-6DCC0CB75EE3}" type="pres">
      <dgm:prSet presAssocID="{2CD308CE-6399-4E6C-B45E-D654FC010A2D}" presName="Name56" presStyleLbl="parChTrans1D2" presStyleIdx="0" presStyleCnt="3"/>
      <dgm:spPr/>
      <dgm:t>
        <a:bodyPr/>
        <a:lstStyle/>
        <a:p>
          <a:endParaRPr lang="en-US"/>
        </a:p>
      </dgm:t>
    </dgm:pt>
    <dgm:pt modelId="{397B1C57-1641-4D32-B44F-8E500946A5EC}" type="pres">
      <dgm:prSet presAssocID="{9C097C26-7DE5-4045-9909-F7B6EC5F0609}" presName="text0" presStyleLbl="node1" presStyleIdx="1" presStyleCnt="4">
        <dgm:presLayoutVars>
          <dgm:bulletEnabled val="1"/>
        </dgm:presLayoutVars>
      </dgm:prSet>
      <dgm:spPr/>
      <dgm:t>
        <a:bodyPr/>
        <a:lstStyle/>
        <a:p>
          <a:endParaRPr lang="en-US"/>
        </a:p>
      </dgm:t>
    </dgm:pt>
    <dgm:pt modelId="{745411EA-93F0-4067-8F14-80462E4B0A03}" type="pres">
      <dgm:prSet presAssocID="{AEAE4E04-911D-4299-9155-214CEEF688CE}" presName="Name56" presStyleLbl="parChTrans1D2" presStyleIdx="1" presStyleCnt="3"/>
      <dgm:spPr/>
      <dgm:t>
        <a:bodyPr/>
        <a:lstStyle/>
        <a:p>
          <a:endParaRPr lang="en-US"/>
        </a:p>
      </dgm:t>
    </dgm:pt>
    <dgm:pt modelId="{2DD91111-1856-4C1C-A303-6E1365E4D9BB}" type="pres">
      <dgm:prSet presAssocID="{A3F469DE-7F1F-4C5C-A765-557EB0373688}" presName="text0" presStyleLbl="node1" presStyleIdx="2" presStyleCnt="4">
        <dgm:presLayoutVars>
          <dgm:bulletEnabled val="1"/>
        </dgm:presLayoutVars>
      </dgm:prSet>
      <dgm:spPr/>
      <dgm:t>
        <a:bodyPr/>
        <a:lstStyle/>
        <a:p>
          <a:endParaRPr lang="en-US"/>
        </a:p>
      </dgm:t>
    </dgm:pt>
    <dgm:pt modelId="{D712C746-0D1B-48D6-B830-0ABF8291FACA}" type="pres">
      <dgm:prSet presAssocID="{EF38EF02-9E0F-4A30-98F3-3B042F4182A4}" presName="Name56" presStyleLbl="parChTrans1D2" presStyleIdx="2" presStyleCnt="3"/>
      <dgm:spPr/>
      <dgm:t>
        <a:bodyPr/>
        <a:lstStyle/>
        <a:p>
          <a:endParaRPr lang="en-US"/>
        </a:p>
      </dgm:t>
    </dgm:pt>
    <dgm:pt modelId="{1453158E-4E6C-44DF-90A1-12D6BCD9B390}" type="pres">
      <dgm:prSet presAssocID="{295D826B-B435-4DA4-A7B8-E322D9D26FBD}" presName="text0" presStyleLbl="node1" presStyleIdx="3" presStyleCnt="4">
        <dgm:presLayoutVars>
          <dgm:bulletEnabled val="1"/>
        </dgm:presLayoutVars>
      </dgm:prSet>
      <dgm:spPr/>
      <dgm:t>
        <a:bodyPr/>
        <a:lstStyle/>
        <a:p>
          <a:endParaRPr lang="en-US"/>
        </a:p>
      </dgm:t>
    </dgm:pt>
  </dgm:ptLst>
  <dgm:cxnLst>
    <dgm:cxn modelId="{F50BC736-1D1B-4EA2-9863-6000113FF1E3}" type="presOf" srcId="{295D826B-B435-4DA4-A7B8-E322D9D26FBD}" destId="{1453158E-4E6C-44DF-90A1-12D6BCD9B390}" srcOrd="0" destOrd="0" presId="urn:microsoft.com/office/officeart/2008/layout/RadialCluster"/>
    <dgm:cxn modelId="{EE0D4792-A89C-4993-A90D-42DE6C24CBAE}" type="presOf" srcId="{8AD80CD2-BCC6-4F6C-84A6-FFD1AB1E179D}" destId="{E94A21FD-69FD-4886-BDC9-6FA7A0920661}" srcOrd="0" destOrd="0" presId="urn:microsoft.com/office/officeart/2008/layout/RadialCluster"/>
    <dgm:cxn modelId="{FCEFBFD4-A420-47ED-86D9-4022FDE9AEB2}" type="presOf" srcId="{A3F469DE-7F1F-4C5C-A765-557EB0373688}" destId="{2DD91111-1856-4C1C-A303-6E1365E4D9BB}" srcOrd="0" destOrd="0" presId="urn:microsoft.com/office/officeart/2008/layout/RadialCluster"/>
    <dgm:cxn modelId="{22908279-3D6A-4E98-BBEA-29FE81CE489A}" srcId="{8AD80CD2-BCC6-4F6C-84A6-FFD1AB1E179D}" destId="{9C097C26-7DE5-4045-9909-F7B6EC5F0609}" srcOrd="0" destOrd="0" parTransId="{2CD308CE-6399-4E6C-B45E-D654FC010A2D}" sibTransId="{B91C8450-4E2F-4024-82E4-2657E48F4835}"/>
    <dgm:cxn modelId="{C384E7AC-4D24-44E7-BABD-897F89F7386A}" srcId="{8AD80CD2-BCC6-4F6C-84A6-FFD1AB1E179D}" destId="{295D826B-B435-4DA4-A7B8-E322D9D26FBD}" srcOrd="2" destOrd="0" parTransId="{EF38EF02-9E0F-4A30-98F3-3B042F4182A4}" sibTransId="{A565F901-21D5-4AB5-BEA5-FA5C0AE415EA}"/>
    <dgm:cxn modelId="{57FA8D79-942D-4C02-B7A4-8337E4FE34D8}" type="presOf" srcId="{AEAE4E04-911D-4299-9155-214CEEF688CE}" destId="{745411EA-93F0-4067-8F14-80462E4B0A03}" srcOrd="0" destOrd="0" presId="urn:microsoft.com/office/officeart/2008/layout/RadialCluster"/>
    <dgm:cxn modelId="{7E2FDEF2-6802-4E0B-A03F-E87A402554E6}" srcId="{87AD407B-2863-49E1-B906-126E29EC6DE8}" destId="{8AD80CD2-BCC6-4F6C-84A6-FFD1AB1E179D}" srcOrd="0" destOrd="0" parTransId="{32523D55-59B3-4198-A865-94FACCF753A4}" sibTransId="{8E95426A-4F3B-4091-8C64-8BE36A723CC4}"/>
    <dgm:cxn modelId="{0A88E7BB-559A-4CA0-8AB5-62920F292A5C}" type="presOf" srcId="{EF38EF02-9E0F-4A30-98F3-3B042F4182A4}" destId="{D712C746-0D1B-48D6-B830-0ABF8291FACA}" srcOrd="0" destOrd="0" presId="urn:microsoft.com/office/officeart/2008/layout/RadialCluster"/>
    <dgm:cxn modelId="{AFEA5EF8-885A-4919-A1A5-A43F91250C35}" type="presOf" srcId="{2CD308CE-6399-4E6C-B45E-D654FC010A2D}" destId="{FB86201F-40F7-49F8-BA63-6DCC0CB75EE3}" srcOrd="0" destOrd="0" presId="urn:microsoft.com/office/officeart/2008/layout/RadialCluster"/>
    <dgm:cxn modelId="{38F1F6E2-0015-491E-A0C1-DFCFD74E91B5}" type="presOf" srcId="{87AD407B-2863-49E1-B906-126E29EC6DE8}" destId="{645A2555-7FE6-45B8-93F7-58EFF217441B}" srcOrd="0" destOrd="0" presId="urn:microsoft.com/office/officeart/2008/layout/RadialCluster"/>
    <dgm:cxn modelId="{1D20CA91-1DAA-42A9-ABE9-58C6F4711D80}" type="presOf" srcId="{9C097C26-7DE5-4045-9909-F7B6EC5F0609}" destId="{397B1C57-1641-4D32-B44F-8E500946A5EC}" srcOrd="0" destOrd="0" presId="urn:microsoft.com/office/officeart/2008/layout/RadialCluster"/>
    <dgm:cxn modelId="{0C014702-533D-4522-A522-A15B519FC0BF}" srcId="{8AD80CD2-BCC6-4F6C-84A6-FFD1AB1E179D}" destId="{A3F469DE-7F1F-4C5C-A765-557EB0373688}" srcOrd="1" destOrd="0" parTransId="{AEAE4E04-911D-4299-9155-214CEEF688CE}" sibTransId="{174B7D68-F98E-4982-83F3-2F222A6B36A3}"/>
    <dgm:cxn modelId="{D8C09B5F-CB01-4720-895A-D641C443428B}" type="presParOf" srcId="{645A2555-7FE6-45B8-93F7-58EFF217441B}" destId="{49B1211B-EB2D-41A4-9B60-7352A6E14FA2}" srcOrd="0" destOrd="0" presId="urn:microsoft.com/office/officeart/2008/layout/RadialCluster"/>
    <dgm:cxn modelId="{D0287AC1-03E5-4BA1-9326-D65E397ED1F4}" type="presParOf" srcId="{49B1211B-EB2D-41A4-9B60-7352A6E14FA2}" destId="{E94A21FD-69FD-4886-BDC9-6FA7A0920661}" srcOrd="0" destOrd="0" presId="urn:microsoft.com/office/officeart/2008/layout/RadialCluster"/>
    <dgm:cxn modelId="{BD5DF4AC-F79A-4E0E-A0CC-B0906C523EA5}" type="presParOf" srcId="{49B1211B-EB2D-41A4-9B60-7352A6E14FA2}" destId="{FB86201F-40F7-49F8-BA63-6DCC0CB75EE3}" srcOrd="1" destOrd="0" presId="urn:microsoft.com/office/officeart/2008/layout/RadialCluster"/>
    <dgm:cxn modelId="{78E73946-490B-4851-9C9C-D08628DCFC8D}" type="presParOf" srcId="{49B1211B-EB2D-41A4-9B60-7352A6E14FA2}" destId="{397B1C57-1641-4D32-B44F-8E500946A5EC}" srcOrd="2" destOrd="0" presId="urn:microsoft.com/office/officeart/2008/layout/RadialCluster"/>
    <dgm:cxn modelId="{7727D43E-6C8E-421B-AB9F-1CADEB10ABD2}" type="presParOf" srcId="{49B1211B-EB2D-41A4-9B60-7352A6E14FA2}" destId="{745411EA-93F0-4067-8F14-80462E4B0A03}" srcOrd="3" destOrd="0" presId="urn:microsoft.com/office/officeart/2008/layout/RadialCluster"/>
    <dgm:cxn modelId="{5E455139-3945-4FDE-99C0-665FFC0B5B75}" type="presParOf" srcId="{49B1211B-EB2D-41A4-9B60-7352A6E14FA2}" destId="{2DD91111-1856-4C1C-A303-6E1365E4D9BB}" srcOrd="4" destOrd="0" presId="urn:microsoft.com/office/officeart/2008/layout/RadialCluster"/>
    <dgm:cxn modelId="{8747DF64-B9F3-496D-ACD9-9B7DD3013134}" type="presParOf" srcId="{49B1211B-EB2D-41A4-9B60-7352A6E14FA2}" destId="{D712C746-0D1B-48D6-B830-0ABF8291FACA}" srcOrd="5" destOrd="0" presId="urn:microsoft.com/office/officeart/2008/layout/RadialCluster"/>
    <dgm:cxn modelId="{78C5C277-7AC4-4A8D-9F69-C3524D80E0A1}" type="presParOf" srcId="{49B1211B-EB2D-41A4-9B60-7352A6E14FA2}" destId="{1453158E-4E6C-44DF-90A1-12D6BCD9B390}" srcOrd="6"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7AD407B-2863-49E1-B906-126E29EC6DE8}" type="doc">
      <dgm:prSet loTypeId="urn:microsoft.com/office/officeart/2008/layout/RadialCluster" loCatId="cycle" qsTypeId="urn:microsoft.com/office/officeart/2005/8/quickstyle/simple1" qsCatId="simple" csTypeId="urn:microsoft.com/office/officeart/2005/8/colors/accent1_2" csCatId="accent1" phldr="1"/>
      <dgm:spPr/>
      <dgm:t>
        <a:bodyPr/>
        <a:lstStyle/>
        <a:p>
          <a:endParaRPr lang="en-US"/>
        </a:p>
      </dgm:t>
    </dgm:pt>
    <dgm:pt modelId="{8AD80CD2-BCC6-4F6C-84A6-FFD1AB1E179D}">
      <dgm:prSet phldrT="[Text]"/>
      <dgm:spPr/>
      <dgm:t>
        <a:bodyPr/>
        <a:lstStyle/>
        <a:p>
          <a:r>
            <a:rPr lang="en-US" dirty="0"/>
            <a:t>Assistant or Administrator</a:t>
          </a:r>
        </a:p>
      </dgm:t>
    </dgm:pt>
    <dgm:pt modelId="{32523D55-59B3-4198-A865-94FACCF753A4}" type="parTrans" cxnId="{7E2FDEF2-6802-4E0B-A03F-E87A402554E6}">
      <dgm:prSet/>
      <dgm:spPr/>
      <dgm:t>
        <a:bodyPr/>
        <a:lstStyle/>
        <a:p>
          <a:endParaRPr lang="en-US"/>
        </a:p>
      </dgm:t>
    </dgm:pt>
    <dgm:pt modelId="{8E95426A-4F3B-4091-8C64-8BE36A723CC4}" type="sibTrans" cxnId="{7E2FDEF2-6802-4E0B-A03F-E87A402554E6}">
      <dgm:prSet/>
      <dgm:spPr/>
      <dgm:t>
        <a:bodyPr/>
        <a:lstStyle/>
        <a:p>
          <a:endParaRPr lang="en-US"/>
        </a:p>
      </dgm:t>
    </dgm:pt>
    <dgm:pt modelId="{9C097C26-7DE5-4045-9909-F7B6EC5F0609}">
      <dgm:prSet phldrT="[Text]"/>
      <dgm:spPr/>
      <dgm:t>
        <a:bodyPr/>
        <a:lstStyle/>
        <a:p>
          <a:r>
            <a:rPr lang="en-US" dirty="0"/>
            <a:t>Certification Manager</a:t>
          </a:r>
        </a:p>
      </dgm:t>
    </dgm:pt>
    <dgm:pt modelId="{2CD308CE-6399-4E6C-B45E-D654FC010A2D}" type="parTrans" cxnId="{22908279-3D6A-4E98-BBEA-29FE81CE489A}">
      <dgm:prSet/>
      <dgm:spPr/>
      <dgm:t>
        <a:bodyPr/>
        <a:lstStyle/>
        <a:p>
          <a:endParaRPr lang="en-US"/>
        </a:p>
      </dgm:t>
    </dgm:pt>
    <dgm:pt modelId="{B91C8450-4E2F-4024-82E4-2657E48F4835}" type="sibTrans" cxnId="{22908279-3D6A-4E98-BBEA-29FE81CE489A}">
      <dgm:prSet/>
      <dgm:spPr/>
      <dgm:t>
        <a:bodyPr/>
        <a:lstStyle/>
        <a:p>
          <a:endParaRPr lang="en-US"/>
        </a:p>
      </dgm:t>
    </dgm:pt>
    <dgm:pt modelId="{A3F469DE-7F1F-4C5C-A765-557EB0373688}">
      <dgm:prSet phldrT="[Text]"/>
      <dgm:spPr/>
      <dgm:t>
        <a:bodyPr/>
        <a:lstStyle/>
        <a:p>
          <a:r>
            <a:rPr lang="en-US" dirty="0"/>
            <a:t>Test Developer</a:t>
          </a:r>
        </a:p>
      </dgm:t>
    </dgm:pt>
    <dgm:pt modelId="{AEAE4E04-911D-4299-9155-214CEEF688CE}" type="parTrans" cxnId="{0C014702-533D-4522-A522-A15B519FC0BF}">
      <dgm:prSet/>
      <dgm:spPr/>
      <dgm:t>
        <a:bodyPr/>
        <a:lstStyle/>
        <a:p>
          <a:endParaRPr lang="en-US"/>
        </a:p>
      </dgm:t>
    </dgm:pt>
    <dgm:pt modelId="{174B7D68-F98E-4982-83F3-2F222A6B36A3}" type="sibTrans" cxnId="{0C014702-533D-4522-A522-A15B519FC0BF}">
      <dgm:prSet/>
      <dgm:spPr/>
      <dgm:t>
        <a:bodyPr/>
        <a:lstStyle/>
        <a:p>
          <a:endParaRPr lang="en-US"/>
        </a:p>
      </dgm:t>
    </dgm:pt>
    <dgm:pt modelId="{CF98A2D5-A181-478C-9796-986BC741B8CD}">
      <dgm:prSet phldrT="[Text]"/>
      <dgm:spPr/>
      <dgm:t>
        <a:bodyPr/>
        <a:lstStyle/>
        <a:p>
          <a:r>
            <a:rPr lang="en-US" dirty="0"/>
            <a:t>Product Owner</a:t>
          </a:r>
        </a:p>
      </dgm:t>
    </dgm:pt>
    <dgm:pt modelId="{E928E21A-C17C-4B67-9607-0EC0DA909CDE}" type="parTrans" cxnId="{9D3BAA49-79B4-4204-95EB-76D17843630D}">
      <dgm:prSet/>
      <dgm:spPr/>
    </dgm:pt>
    <dgm:pt modelId="{9B4FF8E2-5428-40E3-974F-D474113B36C3}" type="sibTrans" cxnId="{9D3BAA49-79B4-4204-95EB-76D17843630D}">
      <dgm:prSet/>
      <dgm:spPr/>
    </dgm:pt>
    <dgm:pt modelId="{645A2555-7FE6-45B8-93F7-58EFF217441B}" type="pres">
      <dgm:prSet presAssocID="{87AD407B-2863-49E1-B906-126E29EC6DE8}" presName="Name0" presStyleCnt="0">
        <dgm:presLayoutVars>
          <dgm:chMax val="1"/>
          <dgm:chPref val="1"/>
          <dgm:dir/>
          <dgm:animOne val="branch"/>
          <dgm:animLvl val="lvl"/>
        </dgm:presLayoutVars>
      </dgm:prSet>
      <dgm:spPr/>
      <dgm:t>
        <a:bodyPr/>
        <a:lstStyle/>
        <a:p>
          <a:endParaRPr lang="en-US"/>
        </a:p>
      </dgm:t>
    </dgm:pt>
    <dgm:pt modelId="{49B1211B-EB2D-41A4-9B60-7352A6E14FA2}" type="pres">
      <dgm:prSet presAssocID="{8AD80CD2-BCC6-4F6C-84A6-FFD1AB1E179D}" presName="singleCycle" presStyleCnt="0"/>
      <dgm:spPr/>
    </dgm:pt>
    <dgm:pt modelId="{E94A21FD-69FD-4886-BDC9-6FA7A0920661}" type="pres">
      <dgm:prSet presAssocID="{8AD80CD2-BCC6-4F6C-84A6-FFD1AB1E179D}" presName="singleCenter" presStyleLbl="node1" presStyleIdx="0" presStyleCnt="4">
        <dgm:presLayoutVars>
          <dgm:chMax val="7"/>
          <dgm:chPref val="7"/>
        </dgm:presLayoutVars>
      </dgm:prSet>
      <dgm:spPr/>
      <dgm:t>
        <a:bodyPr/>
        <a:lstStyle/>
        <a:p>
          <a:endParaRPr lang="en-US"/>
        </a:p>
      </dgm:t>
    </dgm:pt>
    <dgm:pt modelId="{FB86201F-40F7-49F8-BA63-6DCC0CB75EE3}" type="pres">
      <dgm:prSet presAssocID="{2CD308CE-6399-4E6C-B45E-D654FC010A2D}" presName="Name56" presStyleLbl="parChTrans1D2" presStyleIdx="0" presStyleCnt="3"/>
      <dgm:spPr/>
      <dgm:t>
        <a:bodyPr/>
        <a:lstStyle/>
        <a:p>
          <a:endParaRPr lang="en-US"/>
        </a:p>
      </dgm:t>
    </dgm:pt>
    <dgm:pt modelId="{397B1C57-1641-4D32-B44F-8E500946A5EC}" type="pres">
      <dgm:prSet presAssocID="{9C097C26-7DE5-4045-9909-F7B6EC5F0609}" presName="text0" presStyleLbl="node1" presStyleIdx="1" presStyleCnt="4">
        <dgm:presLayoutVars>
          <dgm:bulletEnabled val="1"/>
        </dgm:presLayoutVars>
      </dgm:prSet>
      <dgm:spPr/>
      <dgm:t>
        <a:bodyPr/>
        <a:lstStyle/>
        <a:p>
          <a:endParaRPr lang="en-US"/>
        </a:p>
      </dgm:t>
    </dgm:pt>
    <dgm:pt modelId="{2090CDEA-B327-40EF-99A8-8E3C620ED47B}" type="pres">
      <dgm:prSet presAssocID="{E928E21A-C17C-4B67-9607-0EC0DA909CDE}" presName="Name56" presStyleLbl="parChTrans1D2" presStyleIdx="1" presStyleCnt="3"/>
      <dgm:spPr/>
    </dgm:pt>
    <dgm:pt modelId="{44131D02-B9A8-4BD2-BC21-0875A60EEC25}" type="pres">
      <dgm:prSet presAssocID="{CF98A2D5-A181-478C-9796-986BC741B8CD}" presName="text0" presStyleLbl="node1" presStyleIdx="2" presStyleCnt="4">
        <dgm:presLayoutVars>
          <dgm:bulletEnabled val="1"/>
        </dgm:presLayoutVars>
      </dgm:prSet>
      <dgm:spPr/>
      <dgm:t>
        <a:bodyPr/>
        <a:lstStyle/>
        <a:p>
          <a:endParaRPr lang="en-US"/>
        </a:p>
      </dgm:t>
    </dgm:pt>
    <dgm:pt modelId="{745411EA-93F0-4067-8F14-80462E4B0A03}" type="pres">
      <dgm:prSet presAssocID="{AEAE4E04-911D-4299-9155-214CEEF688CE}" presName="Name56" presStyleLbl="parChTrans1D2" presStyleIdx="2" presStyleCnt="3"/>
      <dgm:spPr/>
      <dgm:t>
        <a:bodyPr/>
        <a:lstStyle/>
        <a:p>
          <a:endParaRPr lang="en-US"/>
        </a:p>
      </dgm:t>
    </dgm:pt>
    <dgm:pt modelId="{2DD91111-1856-4C1C-A303-6E1365E4D9BB}" type="pres">
      <dgm:prSet presAssocID="{A3F469DE-7F1F-4C5C-A765-557EB0373688}" presName="text0" presStyleLbl="node1" presStyleIdx="3" presStyleCnt="4">
        <dgm:presLayoutVars>
          <dgm:bulletEnabled val="1"/>
        </dgm:presLayoutVars>
      </dgm:prSet>
      <dgm:spPr/>
      <dgm:t>
        <a:bodyPr/>
        <a:lstStyle/>
        <a:p>
          <a:endParaRPr lang="en-US"/>
        </a:p>
      </dgm:t>
    </dgm:pt>
  </dgm:ptLst>
  <dgm:cxnLst>
    <dgm:cxn modelId="{11E1AC0B-6ABE-4BD6-97EB-3446C21B983D}" type="presOf" srcId="{CF98A2D5-A181-478C-9796-986BC741B8CD}" destId="{44131D02-B9A8-4BD2-BC21-0875A60EEC25}" srcOrd="0" destOrd="0" presId="urn:microsoft.com/office/officeart/2008/layout/RadialCluster"/>
    <dgm:cxn modelId="{8336F149-CB91-42EF-8A68-CD0A3DAF48C2}" type="presOf" srcId="{2CD308CE-6399-4E6C-B45E-D654FC010A2D}" destId="{FB86201F-40F7-49F8-BA63-6DCC0CB75EE3}" srcOrd="0" destOrd="0" presId="urn:microsoft.com/office/officeart/2008/layout/RadialCluster"/>
    <dgm:cxn modelId="{760DE0B2-475A-4742-B5CC-84559C829416}" type="presOf" srcId="{E928E21A-C17C-4B67-9607-0EC0DA909CDE}" destId="{2090CDEA-B327-40EF-99A8-8E3C620ED47B}" srcOrd="0" destOrd="0" presId="urn:microsoft.com/office/officeart/2008/layout/RadialCluster"/>
    <dgm:cxn modelId="{9D3BAA49-79B4-4204-95EB-76D17843630D}" srcId="{8AD80CD2-BCC6-4F6C-84A6-FFD1AB1E179D}" destId="{CF98A2D5-A181-478C-9796-986BC741B8CD}" srcOrd="1" destOrd="0" parTransId="{E928E21A-C17C-4B67-9607-0EC0DA909CDE}" sibTransId="{9B4FF8E2-5428-40E3-974F-D474113B36C3}"/>
    <dgm:cxn modelId="{E9B8B79B-847F-4E99-A735-A9A7B41C8D17}" type="presOf" srcId="{8AD80CD2-BCC6-4F6C-84A6-FFD1AB1E179D}" destId="{E94A21FD-69FD-4886-BDC9-6FA7A0920661}" srcOrd="0" destOrd="0" presId="urn:microsoft.com/office/officeart/2008/layout/RadialCluster"/>
    <dgm:cxn modelId="{E0462D07-CFE3-40DF-80DC-8291FAF0DD6E}" type="presOf" srcId="{9C097C26-7DE5-4045-9909-F7B6EC5F0609}" destId="{397B1C57-1641-4D32-B44F-8E500946A5EC}" srcOrd="0" destOrd="0" presId="urn:microsoft.com/office/officeart/2008/layout/RadialCluster"/>
    <dgm:cxn modelId="{0C014702-533D-4522-A522-A15B519FC0BF}" srcId="{8AD80CD2-BCC6-4F6C-84A6-FFD1AB1E179D}" destId="{A3F469DE-7F1F-4C5C-A765-557EB0373688}" srcOrd="2" destOrd="0" parTransId="{AEAE4E04-911D-4299-9155-214CEEF688CE}" sibTransId="{174B7D68-F98E-4982-83F3-2F222A6B36A3}"/>
    <dgm:cxn modelId="{7E2FDEF2-6802-4E0B-A03F-E87A402554E6}" srcId="{87AD407B-2863-49E1-B906-126E29EC6DE8}" destId="{8AD80CD2-BCC6-4F6C-84A6-FFD1AB1E179D}" srcOrd="0" destOrd="0" parTransId="{32523D55-59B3-4198-A865-94FACCF753A4}" sibTransId="{8E95426A-4F3B-4091-8C64-8BE36A723CC4}"/>
    <dgm:cxn modelId="{22908279-3D6A-4E98-BBEA-29FE81CE489A}" srcId="{8AD80CD2-BCC6-4F6C-84A6-FFD1AB1E179D}" destId="{9C097C26-7DE5-4045-9909-F7B6EC5F0609}" srcOrd="0" destOrd="0" parTransId="{2CD308CE-6399-4E6C-B45E-D654FC010A2D}" sibTransId="{B91C8450-4E2F-4024-82E4-2657E48F4835}"/>
    <dgm:cxn modelId="{C0312008-7E11-468F-A5AB-CA712939341F}" type="presOf" srcId="{AEAE4E04-911D-4299-9155-214CEEF688CE}" destId="{745411EA-93F0-4067-8F14-80462E4B0A03}" srcOrd="0" destOrd="0" presId="urn:microsoft.com/office/officeart/2008/layout/RadialCluster"/>
    <dgm:cxn modelId="{F27E4CC9-1C7E-4B95-87FC-6C0AF5A5B3FA}" type="presOf" srcId="{87AD407B-2863-49E1-B906-126E29EC6DE8}" destId="{645A2555-7FE6-45B8-93F7-58EFF217441B}" srcOrd="0" destOrd="0" presId="urn:microsoft.com/office/officeart/2008/layout/RadialCluster"/>
    <dgm:cxn modelId="{913BD1F6-2B95-465C-89DF-3237DC51179F}" type="presOf" srcId="{A3F469DE-7F1F-4C5C-A765-557EB0373688}" destId="{2DD91111-1856-4C1C-A303-6E1365E4D9BB}" srcOrd="0" destOrd="0" presId="urn:microsoft.com/office/officeart/2008/layout/RadialCluster"/>
    <dgm:cxn modelId="{F7039614-E5E1-4684-B0FA-D43F10980CF4}" type="presParOf" srcId="{645A2555-7FE6-45B8-93F7-58EFF217441B}" destId="{49B1211B-EB2D-41A4-9B60-7352A6E14FA2}" srcOrd="0" destOrd="0" presId="urn:microsoft.com/office/officeart/2008/layout/RadialCluster"/>
    <dgm:cxn modelId="{94A9813A-2E22-465A-8B73-11993ED03681}" type="presParOf" srcId="{49B1211B-EB2D-41A4-9B60-7352A6E14FA2}" destId="{E94A21FD-69FD-4886-BDC9-6FA7A0920661}" srcOrd="0" destOrd="0" presId="urn:microsoft.com/office/officeart/2008/layout/RadialCluster"/>
    <dgm:cxn modelId="{DB0C82BF-2DB5-412C-AA0E-0242519C5FE4}" type="presParOf" srcId="{49B1211B-EB2D-41A4-9B60-7352A6E14FA2}" destId="{FB86201F-40F7-49F8-BA63-6DCC0CB75EE3}" srcOrd="1" destOrd="0" presId="urn:microsoft.com/office/officeart/2008/layout/RadialCluster"/>
    <dgm:cxn modelId="{718C773C-7B30-4C16-85FF-6442190B13EB}" type="presParOf" srcId="{49B1211B-EB2D-41A4-9B60-7352A6E14FA2}" destId="{397B1C57-1641-4D32-B44F-8E500946A5EC}" srcOrd="2" destOrd="0" presId="urn:microsoft.com/office/officeart/2008/layout/RadialCluster"/>
    <dgm:cxn modelId="{D5ECBE5D-028C-482F-9DB0-BAA4A4F1BB08}" type="presParOf" srcId="{49B1211B-EB2D-41A4-9B60-7352A6E14FA2}" destId="{2090CDEA-B327-40EF-99A8-8E3C620ED47B}" srcOrd="3" destOrd="0" presId="urn:microsoft.com/office/officeart/2008/layout/RadialCluster"/>
    <dgm:cxn modelId="{2DD40323-C1E2-4679-AF1D-F1AFBB6365DD}" type="presParOf" srcId="{49B1211B-EB2D-41A4-9B60-7352A6E14FA2}" destId="{44131D02-B9A8-4BD2-BC21-0875A60EEC25}" srcOrd="4" destOrd="0" presId="urn:microsoft.com/office/officeart/2008/layout/RadialCluster"/>
    <dgm:cxn modelId="{31B855AE-B096-452E-BF71-7DC68215B36E}" type="presParOf" srcId="{49B1211B-EB2D-41A4-9B60-7352A6E14FA2}" destId="{745411EA-93F0-4067-8F14-80462E4B0A03}" srcOrd="5" destOrd="0" presId="urn:microsoft.com/office/officeart/2008/layout/RadialCluster"/>
    <dgm:cxn modelId="{07CD1FEC-C4BC-4440-AEAC-76A10A180907}" type="presParOf" srcId="{49B1211B-EB2D-41A4-9B60-7352A6E14FA2}" destId="{2DD91111-1856-4C1C-A303-6E1365E4D9BB}" srcOrd="6"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6-10-12T20:51:34.145"/>
    </inkml:context>
    <inkml:brush xml:id="br0">
      <inkml:brushProperty name="width" value="0.1" units="cm"/>
      <inkml:brushProperty name="height" value="0.2" units="cm"/>
      <inkml:brushProperty name="color" value="#FFFF00"/>
      <inkml:brushProperty name="tip" value="rectangle"/>
      <inkml:brushProperty name="rasterOp" value="maskPen"/>
      <inkml:brushProperty name="ignorePressure" value="1"/>
    </inkml:brush>
  </inkml:definitions>
  <inkml:trace contextRef="#ctx0" brushRef="#br0">628 2451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6-10-12T20:51:32.997"/>
    </inkml:context>
    <inkml:brush xml:id="br0">
      <inkml:brushProperty name="width" value="0.1" units="cm"/>
      <inkml:brushProperty name="height" value="0.2" units="cm"/>
      <inkml:brushProperty name="color" value="#FFFF00"/>
      <inkml:brushProperty name="tip" value="rectangle"/>
      <inkml:brushProperty name="rasterOp" value="maskPen"/>
      <inkml:brushProperty name="ignorePressure" value="1"/>
    </inkml:brush>
  </inkml:definitions>
  <inkml:trace contextRef="#ctx0" brushRef="#br0">284 1525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8097C9-57A2-4D2F-ACEB-C5702B8D0385}" type="datetimeFigureOut">
              <a:rPr lang="en-US" smtClean="0"/>
              <a:t>9/22/2017</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12E087-2749-452A-BF35-A25541AD1AC8}" type="slidenum">
              <a:rPr lang="en-US" smtClean="0"/>
              <a:t>‹#›</a:t>
            </a:fld>
            <a:endParaRPr lang="en-US" dirty="0"/>
          </a:p>
        </p:txBody>
      </p:sp>
    </p:spTree>
    <p:extLst>
      <p:ext uri="{BB962C8B-B14F-4D97-AF65-F5344CB8AC3E}">
        <p14:creationId xmlns:p14="http://schemas.microsoft.com/office/powerpoint/2010/main" val="36930349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A23DB6A-8E4D-4B2D-9CCD-AB6550B4068E}" type="slidenum">
              <a:rPr lang="en-US" smtClean="0"/>
              <a:t>9</a:t>
            </a:fld>
            <a:endParaRPr lang="en-US" dirty="0"/>
          </a:p>
        </p:txBody>
      </p:sp>
    </p:spTree>
    <p:extLst>
      <p:ext uri="{BB962C8B-B14F-4D97-AF65-F5344CB8AC3E}">
        <p14:creationId xmlns:p14="http://schemas.microsoft.com/office/powerpoint/2010/main" val="32521100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12E087-2749-452A-BF35-A25541AD1AC8}" type="slidenum">
              <a:rPr lang="en-US" smtClean="0"/>
              <a:t>10</a:t>
            </a:fld>
            <a:endParaRPr lang="en-US" dirty="0"/>
          </a:p>
        </p:txBody>
      </p:sp>
    </p:spTree>
    <p:extLst>
      <p:ext uri="{BB962C8B-B14F-4D97-AF65-F5344CB8AC3E}">
        <p14:creationId xmlns:p14="http://schemas.microsoft.com/office/powerpoint/2010/main" val="35562824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12E087-2749-452A-BF35-A25541AD1AC8}" type="slidenum">
              <a:rPr lang="en-US" smtClean="0"/>
              <a:t>11</a:t>
            </a:fld>
            <a:endParaRPr lang="en-US" dirty="0"/>
          </a:p>
        </p:txBody>
      </p:sp>
    </p:spTree>
    <p:extLst>
      <p:ext uri="{BB962C8B-B14F-4D97-AF65-F5344CB8AC3E}">
        <p14:creationId xmlns:p14="http://schemas.microsoft.com/office/powerpoint/2010/main" val="27116238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23DB6A-8E4D-4B2D-9CCD-AB6550B4068E}" type="slidenum">
              <a:rPr lang="en-US" smtClean="0"/>
              <a:t>32</a:t>
            </a:fld>
            <a:endParaRPr lang="en-US" dirty="0"/>
          </a:p>
        </p:txBody>
      </p:sp>
    </p:spTree>
    <p:extLst>
      <p:ext uri="{BB962C8B-B14F-4D97-AF65-F5344CB8AC3E}">
        <p14:creationId xmlns:p14="http://schemas.microsoft.com/office/powerpoint/2010/main" val="40237237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23DB6A-8E4D-4B2D-9CCD-AB6550B4068E}" type="slidenum">
              <a:rPr lang="en-US" smtClean="0"/>
              <a:t>33</a:t>
            </a:fld>
            <a:endParaRPr lang="en-US" dirty="0"/>
          </a:p>
        </p:txBody>
      </p:sp>
    </p:spTree>
    <p:extLst>
      <p:ext uri="{BB962C8B-B14F-4D97-AF65-F5344CB8AC3E}">
        <p14:creationId xmlns:p14="http://schemas.microsoft.com/office/powerpoint/2010/main" val="10583657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922BA70-CB46-4FBF-9A5E-D4D5A461AA17}" type="datetimeFigureOut">
              <a:rPr lang="en-US" smtClean="0"/>
              <a:t>9/22/2017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1E8FF7B-8850-449C-9C2C-675182918531}" type="slidenum">
              <a:rPr lang="en-US" smtClean="0"/>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54517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922BA70-CB46-4FBF-9A5E-D4D5A461AA17}" type="datetimeFigureOut">
              <a:rPr lang="en-US" smtClean="0"/>
              <a:t>9/22/2017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1E8FF7B-8850-449C-9C2C-675182918531}" type="slidenum">
              <a:rPr lang="en-US" smtClean="0"/>
              <a:t>‹#›</a:t>
            </a:fld>
            <a:endParaRPr lang="en-US" dirty="0"/>
          </a:p>
        </p:txBody>
      </p:sp>
    </p:spTree>
    <p:extLst>
      <p:ext uri="{BB962C8B-B14F-4D97-AF65-F5344CB8AC3E}">
        <p14:creationId xmlns:p14="http://schemas.microsoft.com/office/powerpoint/2010/main" val="3595079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922BA70-CB46-4FBF-9A5E-D4D5A461AA17}" type="datetimeFigureOut">
              <a:rPr lang="en-US" smtClean="0"/>
              <a:t>9/22/2017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1E8FF7B-8850-449C-9C2C-675182918531}" type="slidenum">
              <a:rPr lang="en-US" smtClean="0"/>
              <a:t>‹#›</a:t>
            </a:fld>
            <a:endParaRPr lang="en-US" dirty="0"/>
          </a:p>
        </p:txBody>
      </p:sp>
    </p:spTree>
    <p:extLst>
      <p:ext uri="{BB962C8B-B14F-4D97-AF65-F5344CB8AC3E}">
        <p14:creationId xmlns:p14="http://schemas.microsoft.com/office/powerpoint/2010/main" val="28379345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Quote slide">
    <p:spTree>
      <p:nvGrpSpPr>
        <p:cNvPr id="1" name=""/>
        <p:cNvGrpSpPr/>
        <p:nvPr/>
      </p:nvGrpSpPr>
      <p:grpSpPr>
        <a:xfrm>
          <a:off x="0" y="0"/>
          <a:ext cx="0" cy="0"/>
          <a:chOff x="0" y="0"/>
          <a:chExt cx="0" cy="0"/>
        </a:xfrm>
      </p:grpSpPr>
      <p:sp>
        <p:nvSpPr>
          <p:cNvPr id="5" name="Title 4"/>
          <p:cNvSpPr>
            <a:spLocks noGrp="1"/>
          </p:cNvSpPr>
          <p:nvPr>
            <p:ph type="title"/>
          </p:nvPr>
        </p:nvSpPr>
        <p:spPr>
          <a:xfrm>
            <a:off x="809838" y="2906012"/>
            <a:ext cx="7526061" cy="899665"/>
          </a:xfrm>
        </p:spPr>
        <p:txBody>
          <a:bodyPr anchor="ctr" anchorCtr="0"/>
          <a:lstStyle>
            <a:lvl1pPr algn="l">
              <a:defRPr/>
            </a:lvl1pPr>
          </a:lstStyle>
          <a:p>
            <a:r>
              <a:rPr lang="en-US" dirty="0"/>
              <a:t>Click to edit Master title style</a:t>
            </a:r>
          </a:p>
        </p:txBody>
      </p:sp>
    </p:spTree>
    <p:extLst>
      <p:ext uri="{BB962C8B-B14F-4D97-AF65-F5344CB8AC3E}">
        <p14:creationId xmlns:p14="http://schemas.microsoft.com/office/powerpoint/2010/main" val="3075784042"/>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922BA70-CB46-4FBF-9A5E-D4D5A461AA17}" type="datetimeFigureOut">
              <a:rPr lang="en-US" smtClean="0"/>
              <a:t>9/22/2017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1E8FF7B-8850-449C-9C2C-675182918531}" type="slidenum">
              <a:rPr lang="en-US" smtClean="0"/>
              <a:t>‹#›</a:t>
            </a:fld>
            <a:endParaRPr lang="en-US" dirty="0"/>
          </a:p>
        </p:txBody>
      </p:sp>
    </p:spTree>
    <p:extLst>
      <p:ext uri="{BB962C8B-B14F-4D97-AF65-F5344CB8AC3E}">
        <p14:creationId xmlns:p14="http://schemas.microsoft.com/office/powerpoint/2010/main" val="25950952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922BA70-CB46-4FBF-9A5E-D4D5A461AA17}" type="datetimeFigureOut">
              <a:rPr lang="en-US" smtClean="0"/>
              <a:t>9/22/2017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1E8FF7B-8850-449C-9C2C-675182918531}" type="slidenum">
              <a:rPr lang="en-US" smtClean="0"/>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68142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922BA70-CB46-4FBF-9A5E-D4D5A461AA17}" type="datetimeFigureOut">
              <a:rPr lang="en-US" smtClean="0"/>
              <a:t>9/22/2017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1E8FF7B-8850-449C-9C2C-675182918531}" type="slidenum">
              <a:rPr lang="en-US" smtClean="0"/>
              <a:t>‹#›</a:t>
            </a:fld>
            <a:endParaRPr lang="en-US" dirty="0"/>
          </a:p>
        </p:txBody>
      </p:sp>
    </p:spTree>
    <p:extLst>
      <p:ext uri="{BB962C8B-B14F-4D97-AF65-F5344CB8AC3E}">
        <p14:creationId xmlns:p14="http://schemas.microsoft.com/office/powerpoint/2010/main" val="36414572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922BA70-CB46-4FBF-9A5E-D4D5A461AA17}" type="datetimeFigureOut">
              <a:rPr lang="en-US" smtClean="0"/>
              <a:t>9/22/2017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1E8FF7B-8850-449C-9C2C-675182918531}" type="slidenum">
              <a:rPr lang="en-US" smtClean="0"/>
              <a:t>‹#›</a:t>
            </a:fld>
            <a:endParaRPr lang="en-US" dirty="0"/>
          </a:p>
        </p:txBody>
      </p:sp>
    </p:spTree>
    <p:extLst>
      <p:ext uri="{BB962C8B-B14F-4D97-AF65-F5344CB8AC3E}">
        <p14:creationId xmlns:p14="http://schemas.microsoft.com/office/powerpoint/2010/main" val="32432241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22BA70-CB46-4FBF-9A5E-D4D5A461AA17}" type="datetimeFigureOut">
              <a:rPr lang="en-US" smtClean="0"/>
              <a:t>9/22/2017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1E8FF7B-8850-449C-9C2C-675182918531}" type="slidenum">
              <a:rPr lang="en-US" smtClean="0"/>
              <a:t>‹#›</a:t>
            </a:fld>
            <a:endParaRPr lang="en-US" dirty="0"/>
          </a:p>
        </p:txBody>
      </p:sp>
    </p:spTree>
    <p:extLst>
      <p:ext uri="{BB962C8B-B14F-4D97-AF65-F5344CB8AC3E}">
        <p14:creationId xmlns:p14="http://schemas.microsoft.com/office/powerpoint/2010/main" val="39467030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F922BA70-CB46-4FBF-9A5E-D4D5A461AA17}" type="datetimeFigureOut">
              <a:rPr lang="en-US" smtClean="0"/>
              <a:t>9/22/2017</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31E8FF7B-8850-449C-9C2C-675182918531}" type="slidenum">
              <a:rPr lang="en-US" smtClean="0"/>
              <a:t>‹#›</a:t>
            </a:fld>
            <a:endParaRPr lang="en-US" dirty="0"/>
          </a:p>
        </p:txBody>
      </p:sp>
    </p:spTree>
    <p:extLst>
      <p:ext uri="{BB962C8B-B14F-4D97-AF65-F5344CB8AC3E}">
        <p14:creationId xmlns:p14="http://schemas.microsoft.com/office/powerpoint/2010/main" val="25132285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F922BA70-CB46-4FBF-9A5E-D4D5A461AA17}" type="datetimeFigureOut">
              <a:rPr lang="en-US" smtClean="0"/>
              <a:t>9/22/2017</a:t>
            </a:fld>
            <a:endParaRPr lang="en-US" dirty="0"/>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1E8FF7B-8850-449C-9C2C-675182918531}" type="slidenum">
              <a:rPr lang="en-US" smtClean="0"/>
              <a:t>‹#›</a:t>
            </a:fld>
            <a:endParaRPr lang="en-US" dirty="0"/>
          </a:p>
        </p:txBody>
      </p:sp>
    </p:spTree>
    <p:extLst>
      <p:ext uri="{BB962C8B-B14F-4D97-AF65-F5344CB8AC3E}">
        <p14:creationId xmlns:p14="http://schemas.microsoft.com/office/powerpoint/2010/main" val="12026989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F922BA70-CB46-4FBF-9A5E-D4D5A461AA17}" type="datetimeFigureOut">
              <a:rPr lang="en-US" smtClean="0"/>
              <a:t>9/22/2017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1E8FF7B-8850-449C-9C2C-675182918531}" type="slidenum">
              <a:rPr lang="en-US" smtClean="0"/>
              <a:t>‹#›</a:t>
            </a:fld>
            <a:endParaRPr lang="en-US" dirty="0"/>
          </a:p>
        </p:txBody>
      </p:sp>
    </p:spTree>
    <p:extLst>
      <p:ext uri="{BB962C8B-B14F-4D97-AF65-F5344CB8AC3E}">
        <p14:creationId xmlns:p14="http://schemas.microsoft.com/office/powerpoint/2010/main" val="16159943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F922BA70-CB46-4FBF-9A5E-D4D5A461AA17}" type="datetimeFigureOut">
              <a:rPr lang="en-US" smtClean="0"/>
              <a:t>9/22/2017</a:t>
            </a:fld>
            <a:endParaRPr lang="en-US" dirty="0"/>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31E8FF7B-8850-449C-9C2C-675182918531}" type="slidenum">
              <a:rPr lang="en-US" smtClean="0"/>
              <a:t>‹#›</a:t>
            </a:fld>
            <a:endParaRPr lang="en-US" dirty="0"/>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146461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gif"/><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customXml" Target="../ink/ink2.xml"/><Relationship Id="rId4" Type="http://schemas.openxmlformats.org/officeDocument/2006/relationships/customXml" Target="../ink/ink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2960" y="758952"/>
            <a:ext cx="7863840" cy="3566160"/>
          </a:xfrm>
        </p:spPr>
        <p:txBody>
          <a:bodyPr>
            <a:normAutofit fontScale="90000"/>
          </a:bodyPr>
          <a:lstStyle/>
          <a:p>
            <a:r>
              <a:rPr lang="en-US" dirty="0"/>
              <a:t>Hiring &amp;  Maintaining Credentialing Talent</a:t>
            </a:r>
            <a:br>
              <a:rPr lang="en-US" dirty="0"/>
            </a:br>
            <a:endParaRPr lang="en-US" dirty="0"/>
          </a:p>
        </p:txBody>
      </p:sp>
      <p:sp>
        <p:nvSpPr>
          <p:cNvPr id="4" name="Subtitle 3"/>
          <p:cNvSpPr>
            <a:spLocks noGrp="1"/>
          </p:cNvSpPr>
          <p:nvPr>
            <p:ph type="subTitle" idx="1"/>
          </p:nvPr>
        </p:nvSpPr>
        <p:spPr/>
        <p:txBody>
          <a:bodyPr>
            <a:normAutofit fontScale="85000" lnSpcReduction="20000"/>
          </a:bodyPr>
          <a:lstStyle/>
          <a:p>
            <a:r>
              <a:rPr lang="en-US" dirty="0"/>
              <a:t>Certification Networking Group</a:t>
            </a:r>
          </a:p>
          <a:p>
            <a:r>
              <a:rPr lang="en-US" dirty="0"/>
              <a:t>Washington DC</a:t>
            </a:r>
          </a:p>
          <a:p>
            <a:r>
              <a:rPr lang="en-US" dirty="0"/>
              <a:t>June 14, 2017</a:t>
            </a:r>
          </a:p>
        </p:txBody>
      </p:sp>
    </p:spTree>
    <p:extLst>
      <p:ext uri="{BB962C8B-B14F-4D97-AF65-F5344CB8AC3E}">
        <p14:creationId xmlns:p14="http://schemas.microsoft.com/office/powerpoint/2010/main" val="32657261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le:&lt;strong&gt;Doctor&lt;/strong&gt; consults with patient (4).jpg - Wikimedia Common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81600" y="1835426"/>
            <a:ext cx="3838073" cy="2888974"/>
          </a:xfrm>
          <a:prstGeom prst="rect">
            <a:avLst/>
          </a:prstGeom>
        </p:spPr>
      </p:pic>
      <p:sp>
        <p:nvSpPr>
          <p:cNvPr id="6" name="TextBox 5"/>
          <p:cNvSpPr txBox="1"/>
          <p:nvPr/>
        </p:nvSpPr>
        <p:spPr>
          <a:xfrm>
            <a:off x="1295400" y="2209800"/>
            <a:ext cx="3733800" cy="1200329"/>
          </a:xfrm>
          <a:prstGeom prst="rect">
            <a:avLst/>
          </a:prstGeom>
          <a:noFill/>
        </p:spPr>
        <p:txBody>
          <a:bodyPr wrap="square" rtlCol="0">
            <a:spAutoFit/>
          </a:bodyPr>
          <a:lstStyle/>
          <a:p>
            <a:r>
              <a:rPr lang="en-US" sz="3600" dirty="0"/>
              <a:t>What are </a:t>
            </a:r>
            <a:r>
              <a:rPr lang="en-US" sz="3600" dirty="0">
                <a:solidFill>
                  <a:srgbClr val="FF0000"/>
                </a:solidFill>
              </a:rPr>
              <a:t>YOUR</a:t>
            </a:r>
            <a:r>
              <a:rPr lang="en-US" sz="3600" dirty="0"/>
              <a:t> pain points? </a:t>
            </a:r>
          </a:p>
        </p:txBody>
      </p:sp>
      <p:sp>
        <p:nvSpPr>
          <p:cNvPr id="2" name="TextBox 1"/>
          <p:cNvSpPr txBox="1"/>
          <p:nvPr/>
        </p:nvSpPr>
        <p:spPr>
          <a:xfrm>
            <a:off x="990600" y="1143000"/>
            <a:ext cx="7772400" cy="369332"/>
          </a:xfrm>
          <a:prstGeom prst="rect">
            <a:avLst/>
          </a:prstGeom>
          <a:noFill/>
        </p:spPr>
        <p:txBody>
          <a:bodyPr wrap="square" rtlCol="0">
            <a:spAutoFit/>
          </a:bodyPr>
          <a:lstStyle/>
          <a:p>
            <a:r>
              <a:rPr lang="en-US" dirty="0"/>
              <a:t>Audience Participation Politely Encouraged</a:t>
            </a:r>
          </a:p>
        </p:txBody>
      </p:sp>
    </p:spTree>
    <p:extLst>
      <p:ext uri="{BB962C8B-B14F-4D97-AF65-F5344CB8AC3E}">
        <p14:creationId xmlns:p14="http://schemas.microsoft.com/office/powerpoint/2010/main" val="21158245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81000"/>
            <a:ext cx="7543800" cy="1450757"/>
          </a:xfrm>
        </p:spPr>
        <p:txBody>
          <a:bodyPr>
            <a:normAutofit/>
          </a:bodyPr>
          <a:lstStyle/>
          <a:p>
            <a:r>
              <a:rPr lang="en-US" dirty="0"/>
              <a:t>What is the solution? </a:t>
            </a:r>
          </a:p>
        </p:txBody>
      </p:sp>
      <p:sp>
        <p:nvSpPr>
          <p:cNvPr id="4" name="Rectangle 3"/>
          <p:cNvSpPr/>
          <p:nvPr/>
        </p:nvSpPr>
        <p:spPr>
          <a:xfrm>
            <a:off x="304800" y="1981200"/>
            <a:ext cx="7162800" cy="3139321"/>
          </a:xfrm>
          <a:prstGeom prst="rect">
            <a:avLst/>
          </a:prstGeom>
        </p:spPr>
        <p:txBody>
          <a:bodyPr wrap="square">
            <a:spAutoFit/>
          </a:bodyPr>
          <a:lstStyle/>
          <a:p>
            <a:pPr lvl="1"/>
            <a:r>
              <a:rPr lang="en-US" sz="2400" b="1" dirty="0"/>
              <a:t>We need to be innovative and smart when it comes to the core areas associated with an effective talent management strategy:</a:t>
            </a:r>
          </a:p>
          <a:p>
            <a:pPr lvl="1"/>
            <a:endParaRPr lang="en-US" dirty="0"/>
          </a:p>
          <a:p>
            <a:pPr marL="742950" lvl="1" indent="-285750">
              <a:buFont typeface="Arial" panose="020B0604020202020204" pitchFamily="34" charset="0"/>
              <a:buChar char="•"/>
            </a:pPr>
            <a:r>
              <a:rPr lang="en-US" dirty="0"/>
              <a:t>attracting talent (acquiring talent)</a:t>
            </a:r>
            <a:br>
              <a:rPr lang="en-US" dirty="0"/>
            </a:br>
            <a:endParaRPr lang="en-US" dirty="0"/>
          </a:p>
          <a:p>
            <a:pPr marL="742950" lvl="1" indent="-285750">
              <a:buFont typeface="Arial" panose="020B0604020202020204" pitchFamily="34" charset="0"/>
              <a:buChar char="•"/>
            </a:pPr>
            <a:r>
              <a:rPr lang="en-US" dirty="0"/>
              <a:t>developing talent (building skills)</a:t>
            </a:r>
            <a:br>
              <a:rPr lang="en-US" dirty="0"/>
            </a:br>
            <a:endParaRPr lang="en-US" dirty="0"/>
          </a:p>
          <a:p>
            <a:pPr marL="742950" lvl="1" indent="-285750">
              <a:buFont typeface="Arial" panose="020B0604020202020204" pitchFamily="34" charset="0"/>
              <a:buChar char="•"/>
            </a:pPr>
            <a:r>
              <a:rPr lang="en-US" dirty="0"/>
              <a:t>retaining talent (keeping people around)</a:t>
            </a:r>
          </a:p>
          <a:p>
            <a:pPr marL="742950" lvl="1" indent="-285750">
              <a:buFont typeface="Arial" panose="020B0604020202020204" pitchFamily="34" charset="0"/>
              <a:buChar char="•"/>
            </a:pPr>
            <a:endParaRPr lang="en-US" dirty="0"/>
          </a:p>
        </p:txBody>
      </p:sp>
    </p:spTree>
    <p:extLst>
      <p:ext uri="{BB962C8B-B14F-4D97-AF65-F5344CB8AC3E}">
        <p14:creationId xmlns:p14="http://schemas.microsoft.com/office/powerpoint/2010/main" val="16870633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Part 2: Strategies for Building </a:t>
            </a:r>
            <a:br>
              <a:rPr lang="en-US" dirty="0"/>
            </a:br>
            <a:r>
              <a:rPr lang="en-US" dirty="0"/>
              <a:t>Credentialing Staff</a:t>
            </a:r>
          </a:p>
        </p:txBody>
      </p:sp>
      <p:sp>
        <p:nvSpPr>
          <p:cNvPr id="5" name="Content Placeholder 4"/>
          <p:cNvSpPr>
            <a:spLocks noGrp="1"/>
          </p:cNvSpPr>
          <p:nvPr>
            <p:ph idx="1"/>
          </p:nvPr>
        </p:nvSpPr>
        <p:spPr>
          <a:xfrm>
            <a:off x="822959" y="1845734"/>
            <a:ext cx="3672841" cy="4023360"/>
          </a:xfrm>
        </p:spPr>
        <p:txBody>
          <a:bodyPr>
            <a:normAutofit/>
          </a:bodyPr>
          <a:lstStyle/>
          <a:p>
            <a:pPr marL="457200" lvl="1" indent="0">
              <a:buNone/>
            </a:pPr>
            <a:endParaRPr lang="en-US" sz="2800" dirty="0"/>
          </a:p>
          <a:p>
            <a:pPr lvl="2"/>
            <a:r>
              <a:rPr lang="en-US" sz="2800" dirty="0"/>
              <a:t>Acquire/Hire</a:t>
            </a:r>
          </a:p>
          <a:p>
            <a:pPr lvl="2"/>
            <a:r>
              <a:rPr lang="en-US" sz="2800" dirty="0"/>
              <a:t>Hire complementary skillsets</a:t>
            </a:r>
          </a:p>
          <a:p>
            <a:pPr lvl="2"/>
            <a:r>
              <a:rPr lang="en-US" sz="2800" dirty="0"/>
              <a:t>Vertical promotion</a:t>
            </a:r>
          </a:p>
          <a:p>
            <a:pPr lvl="2"/>
            <a:r>
              <a:rPr lang="en-US" sz="2800" dirty="0"/>
              <a:t>Internal hire</a:t>
            </a:r>
          </a:p>
          <a:p>
            <a:endParaRPr lang="en-US" dirty="0"/>
          </a:p>
        </p:txBody>
      </p:sp>
      <p:pic>
        <p:nvPicPr>
          <p:cNvPr id="3" name="Picture 2" descr="Log in | Sign Up Upload Clipart"/>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19935" y="2291682"/>
            <a:ext cx="3446825" cy="3577412"/>
          </a:xfrm>
          <a:prstGeom prst="rect">
            <a:avLst/>
          </a:prstGeom>
        </p:spPr>
      </p:pic>
    </p:spTree>
    <p:extLst>
      <p:ext uri="{BB962C8B-B14F-4D97-AF65-F5344CB8AC3E}">
        <p14:creationId xmlns:p14="http://schemas.microsoft.com/office/powerpoint/2010/main" val="34595451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Hiring Strategy</a:t>
            </a:r>
          </a:p>
        </p:txBody>
      </p:sp>
      <p:pic>
        <p:nvPicPr>
          <p:cNvPr id="2050" name="Picture 2" descr="https://www.peoplehro.com/wp-content/uploads/2014/09/09.16.2014-Remote-Employe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399" y="1828799"/>
            <a:ext cx="6400800" cy="42672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61031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Hiring Strategy</a:t>
            </a:r>
          </a:p>
        </p:txBody>
      </p:sp>
      <p:pic>
        <p:nvPicPr>
          <p:cNvPr id="1026" name="Picture 2" descr="http://www.rcirecruitmentsolutions.com/wp-content/themes/showtime_v3.3/scripts/timthumb.php?src=http://rcirecruitmentsolutions.com/recruitment-solutions/media/slide-04.png&amp;w=605&amp;h=360&amp;zc=1"/>
          <p:cNvPicPr>
            <a:picLocks noChangeAspect="1" noChangeArrowheads="1"/>
          </p:cNvPicPr>
          <p:nvPr/>
        </p:nvPicPr>
        <p:blipFill rotWithShape="1">
          <a:blip r:embed="rId2">
            <a:extLst>
              <a:ext uri="{28A0092B-C50C-407E-A947-70E740481C1C}">
                <a14:useLocalDpi xmlns:a14="http://schemas.microsoft.com/office/drawing/2010/main" val="0"/>
              </a:ext>
            </a:extLst>
          </a:blip>
          <a:srcRect t="18889"/>
          <a:stretch/>
        </p:blipFill>
        <p:spPr bwMode="auto">
          <a:xfrm>
            <a:off x="914400" y="1905003"/>
            <a:ext cx="7498080" cy="36189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73180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Acquire Strategy</a:t>
            </a:r>
          </a:p>
        </p:txBody>
      </p:sp>
      <p:sp>
        <p:nvSpPr>
          <p:cNvPr id="3" name="Content Placeholder 2"/>
          <p:cNvSpPr>
            <a:spLocks noGrp="1"/>
          </p:cNvSpPr>
          <p:nvPr>
            <p:ph idx="1"/>
          </p:nvPr>
        </p:nvSpPr>
        <p:spPr/>
        <p:txBody>
          <a:bodyPr/>
          <a:lstStyle/>
          <a:p>
            <a:r>
              <a:rPr lang="en-US" dirty="0"/>
              <a:t>Pros – you get someone who fits all of your requirements</a:t>
            </a:r>
          </a:p>
          <a:p>
            <a:r>
              <a:rPr lang="en-US" dirty="0"/>
              <a:t>Cons – more expensive, lower success / retention rates, limited talent pool</a:t>
            </a:r>
          </a:p>
        </p:txBody>
      </p:sp>
      <p:graphicFrame>
        <p:nvGraphicFramePr>
          <p:cNvPr id="4" name="Diagram 3"/>
          <p:cNvGraphicFramePr/>
          <p:nvPr>
            <p:extLst>
              <p:ext uri="{D42A27DB-BD31-4B8C-83A1-F6EECF244321}">
                <p14:modId xmlns:p14="http://schemas.microsoft.com/office/powerpoint/2010/main" val="85514851"/>
              </p:ext>
            </p:extLst>
          </p:nvPr>
        </p:nvGraphicFramePr>
        <p:xfrm>
          <a:off x="457200" y="3361047"/>
          <a:ext cx="8077200" cy="248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260341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www.mindjet.com/blog/wp-content/uploads/sites/6/2013/03/complementary_nature.jpe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924300" y="3943349"/>
            <a:ext cx="5524500" cy="276225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a:t>Hire Complementary Skill Sets</a:t>
            </a:r>
          </a:p>
        </p:txBody>
      </p:sp>
      <p:sp>
        <p:nvSpPr>
          <p:cNvPr id="3" name="Content Placeholder 2"/>
          <p:cNvSpPr>
            <a:spLocks noGrp="1"/>
          </p:cNvSpPr>
          <p:nvPr>
            <p:ph idx="1"/>
          </p:nvPr>
        </p:nvSpPr>
        <p:spPr/>
        <p:txBody>
          <a:bodyPr>
            <a:normAutofit/>
          </a:bodyPr>
          <a:lstStyle/>
          <a:p>
            <a:r>
              <a:rPr lang="en-US" dirty="0"/>
              <a:t>This strategy looks at hiring individuals who have a background in education, product management, or other companionate sectors</a:t>
            </a:r>
          </a:p>
          <a:p>
            <a:r>
              <a:rPr lang="en-US" dirty="0"/>
              <a:t>This strategy is used increasingly, due to limited experienced credentialing talent pool</a:t>
            </a:r>
          </a:p>
          <a:p>
            <a:r>
              <a:rPr lang="en-US" dirty="0"/>
              <a:t>Pros – outside perspective can provide fresh insights</a:t>
            </a:r>
          </a:p>
          <a:p>
            <a:r>
              <a:rPr lang="en-US" dirty="0"/>
              <a:t>Cons – same cons as the Acquire strategy, plus additional ramp-up time to learn the credentialing industry</a:t>
            </a:r>
          </a:p>
          <a:p>
            <a:endParaRPr lang="en-US" dirty="0"/>
          </a:p>
        </p:txBody>
      </p:sp>
    </p:spTree>
    <p:extLst>
      <p:ext uri="{BB962C8B-B14F-4D97-AF65-F5344CB8AC3E}">
        <p14:creationId xmlns:p14="http://schemas.microsoft.com/office/powerpoint/2010/main" val="38391616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Vertical Promotion</a:t>
            </a:r>
          </a:p>
        </p:txBody>
      </p:sp>
      <p:sp>
        <p:nvSpPr>
          <p:cNvPr id="3" name="Content Placeholder 2"/>
          <p:cNvSpPr>
            <a:spLocks noGrp="1"/>
          </p:cNvSpPr>
          <p:nvPr>
            <p:ph idx="1"/>
          </p:nvPr>
        </p:nvSpPr>
        <p:spPr/>
        <p:txBody>
          <a:bodyPr/>
          <a:lstStyle/>
          <a:p>
            <a:r>
              <a:rPr lang="en-US" dirty="0"/>
              <a:t>Infrequently used due to the small size of most organization’s teams</a:t>
            </a:r>
          </a:p>
          <a:p>
            <a:r>
              <a:rPr lang="en-US" dirty="0"/>
              <a:t>Pros – deeper familiarity with credentialing industry, organizational culture, familiarity with customer base</a:t>
            </a:r>
          </a:p>
          <a:p>
            <a:r>
              <a:rPr lang="en-US" dirty="0"/>
              <a:t>Cons – lack of fresh insight</a:t>
            </a:r>
          </a:p>
        </p:txBody>
      </p:sp>
      <p:pic>
        <p:nvPicPr>
          <p:cNvPr id="5" name="Picture 4" descr="File:Resize &lt;strong&gt;vertical&lt;/strong&gt; font awesome.svg - Wikimedia Common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9800" y="2876458"/>
            <a:ext cx="3124200" cy="3124200"/>
          </a:xfrm>
          <a:prstGeom prst="rect">
            <a:avLst/>
          </a:prstGeom>
        </p:spPr>
      </p:pic>
    </p:spTree>
    <p:extLst>
      <p:ext uri="{BB962C8B-B14F-4D97-AF65-F5344CB8AC3E}">
        <p14:creationId xmlns:p14="http://schemas.microsoft.com/office/powerpoint/2010/main" val="4052883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Internal Hire</a:t>
            </a:r>
          </a:p>
        </p:txBody>
      </p:sp>
      <p:sp>
        <p:nvSpPr>
          <p:cNvPr id="3" name="Content Placeholder 2"/>
          <p:cNvSpPr>
            <a:spLocks noGrp="1"/>
          </p:cNvSpPr>
          <p:nvPr>
            <p:ph idx="1"/>
          </p:nvPr>
        </p:nvSpPr>
        <p:spPr/>
        <p:txBody>
          <a:bodyPr/>
          <a:lstStyle/>
          <a:p>
            <a:r>
              <a:rPr lang="en-US" dirty="0"/>
              <a:t>Where vertical promotion promotes existing credentialing staff, internal hiring look for talent from other departments</a:t>
            </a:r>
          </a:p>
          <a:p>
            <a:r>
              <a:rPr lang="en-US" dirty="0"/>
              <a:t>Pros – some familiarity with credentialing industry, organizational culture, familiarity with customer base</a:t>
            </a:r>
          </a:p>
          <a:p>
            <a:r>
              <a:rPr lang="en-US" dirty="0"/>
              <a:t>Cons – ramp-up time</a:t>
            </a:r>
          </a:p>
        </p:txBody>
      </p:sp>
      <p:pic>
        <p:nvPicPr>
          <p:cNvPr id="4" name="Picture 3" descr="File:Resize &lt;strong&gt;vertical&lt;/strong&gt; font awesome.svg - Wikimedia Common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3032759" y="3200400"/>
            <a:ext cx="3124200" cy="3124200"/>
          </a:xfrm>
          <a:prstGeom prst="rect">
            <a:avLst/>
          </a:prstGeom>
        </p:spPr>
      </p:pic>
    </p:spTree>
    <p:extLst>
      <p:ext uri="{BB962C8B-B14F-4D97-AF65-F5344CB8AC3E}">
        <p14:creationId xmlns:p14="http://schemas.microsoft.com/office/powerpoint/2010/main" val="21673000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59" y="381000"/>
            <a:ext cx="7840650" cy="1143000"/>
          </a:xfrm>
        </p:spPr>
        <p:txBody>
          <a:bodyPr>
            <a:normAutofit fontScale="90000"/>
          </a:bodyPr>
          <a:lstStyle/>
          <a:p>
            <a:r>
              <a:rPr lang="en-US" dirty="0"/>
              <a:t>Other Methods to Build Resources</a:t>
            </a:r>
          </a:p>
        </p:txBody>
      </p:sp>
      <p:sp>
        <p:nvSpPr>
          <p:cNvPr id="3" name="Content Placeholder 2"/>
          <p:cNvSpPr>
            <a:spLocks noGrp="1"/>
          </p:cNvSpPr>
          <p:nvPr>
            <p:ph idx="1"/>
          </p:nvPr>
        </p:nvSpPr>
        <p:spPr/>
        <p:txBody>
          <a:bodyPr/>
          <a:lstStyle/>
          <a:p>
            <a:r>
              <a:rPr lang="en-US" dirty="0"/>
              <a:t>Internship program</a:t>
            </a:r>
          </a:p>
          <a:p>
            <a:r>
              <a:rPr lang="en-US" dirty="0"/>
              <a:t>Cross-training program</a:t>
            </a:r>
          </a:p>
          <a:p>
            <a:r>
              <a:rPr lang="en-US" dirty="0"/>
              <a:t>Mentoring program</a:t>
            </a:r>
          </a:p>
          <a:p>
            <a:endParaRPr lang="en-US" dirty="0"/>
          </a:p>
        </p:txBody>
      </p:sp>
      <p:pic>
        <p:nvPicPr>
          <p:cNvPr id="5" name="Picture 4" descr="English: View down the &lt;strong&gt;spiral staircase&lt;/strong&gt; in Haldon Belvedere, a folly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0" y="2057400"/>
            <a:ext cx="4066431" cy="3200400"/>
          </a:xfrm>
          <a:prstGeom prst="rect">
            <a:avLst/>
          </a:prstGeom>
        </p:spPr>
      </p:pic>
    </p:spTree>
    <p:extLst>
      <p:ext uri="{BB962C8B-B14F-4D97-AF65-F5344CB8AC3E}">
        <p14:creationId xmlns:p14="http://schemas.microsoft.com/office/powerpoint/2010/main" val="4506963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endParaRPr lang="en-US" sz="1200" dirty="0"/>
          </a:p>
          <a:p>
            <a:pPr marL="0" indent="0">
              <a:buNone/>
            </a:pPr>
            <a:r>
              <a:rPr lang="en-US" dirty="0"/>
              <a:t>		                  Rory McCorkle                         Dania Eter</a:t>
            </a:r>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6096000" y="2496354"/>
            <a:ext cx="2214887" cy="2381349"/>
          </a:xfrm>
          <a:prstGeom prst="rect">
            <a:avLst/>
          </a:prstGeom>
        </p:spPr>
      </p:pic>
      <p:pic>
        <p:nvPicPr>
          <p:cNvPr id="5" name="Picture 4"/>
          <p:cNvPicPr>
            <a:picLocks noChangeAspect="1"/>
          </p:cNvPicPr>
          <p:nvPr/>
        </p:nvPicPr>
        <p:blipFill>
          <a:blip r:embed="rId3"/>
          <a:stretch>
            <a:fillRect/>
          </a:stretch>
        </p:blipFill>
        <p:spPr>
          <a:xfrm>
            <a:off x="3428999" y="2518569"/>
            <a:ext cx="1987652" cy="2336920"/>
          </a:xfrm>
          <a:prstGeom prst="rect">
            <a:avLst/>
          </a:prstGeom>
        </p:spPr>
      </p:pic>
      <p:pic>
        <p:nvPicPr>
          <p:cNvPr id="6" name="Picture 5"/>
          <p:cNvPicPr>
            <a:picLocks noChangeAspect="1"/>
          </p:cNvPicPr>
          <p:nvPr/>
        </p:nvPicPr>
        <p:blipFill>
          <a:blip r:embed="rId4"/>
          <a:stretch>
            <a:fillRect/>
          </a:stretch>
        </p:blipFill>
        <p:spPr>
          <a:xfrm>
            <a:off x="588616" y="2545073"/>
            <a:ext cx="2209800" cy="2314690"/>
          </a:xfrm>
          <a:prstGeom prst="rect">
            <a:avLst/>
          </a:prstGeom>
        </p:spPr>
      </p:pic>
      <p:sp>
        <p:nvSpPr>
          <p:cNvPr id="7" name="TextBox 6"/>
          <p:cNvSpPr txBox="1"/>
          <p:nvPr/>
        </p:nvSpPr>
        <p:spPr>
          <a:xfrm>
            <a:off x="588616" y="2175741"/>
            <a:ext cx="2209800" cy="400110"/>
          </a:xfrm>
          <a:prstGeom prst="rect">
            <a:avLst/>
          </a:prstGeom>
          <a:noFill/>
        </p:spPr>
        <p:txBody>
          <a:bodyPr wrap="square" rtlCol="0">
            <a:spAutoFit/>
          </a:bodyPr>
          <a:lstStyle/>
          <a:p>
            <a:pPr algn="ctr"/>
            <a:r>
              <a:rPr lang="en-US" sz="2000" dirty="0"/>
              <a:t>Jennifer Naughton</a:t>
            </a:r>
          </a:p>
        </p:txBody>
      </p:sp>
      <p:pic>
        <p:nvPicPr>
          <p:cNvPr id="13" name="Picture 12" descr="external image &lt;strong&gt;welcome&lt;/strong&gt;.gif?w=320&amp;h=24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40670" y="-5862"/>
            <a:ext cx="4462659" cy="2058720"/>
          </a:xfrm>
          <a:prstGeom prst="rect">
            <a:avLst/>
          </a:prstGeom>
        </p:spPr>
      </p:pic>
      <p:sp>
        <p:nvSpPr>
          <p:cNvPr id="15" name="TextBox 14"/>
          <p:cNvSpPr txBox="1"/>
          <p:nvPr/>
        </p:nvSpPr>
        <p:spPr>
          <a:xfrm>
            <a:off x="0" y="5410200"/>
            <a:ext cx="9144000" cy="400110"/>
          </a:xfrm>
          <a:prstGeom prst="rect">
            <a:avLst/>
          </a:prstGeom>
          <a:noFill/>
        </p:spPr>
        <p:txBody>
          <a:bodyPr wrap="square" rtlCol="0">
            <a:spAutoFit/>
          </a:bodyPr>
          <a:lstStyle/>
          <a:p>
            <a:pPr algn="ctr"/>
            <a:r>
              <a:rPr lang="en-US" sz="2000" b="1" dirty="0"/>
              <a:t>Connect with us on LinkedIn! </a:t>
            </a:r>
          </a:p>
        </p:txBody>
      </p:sp>
    </p:spTree>
    <p:extLst>
      <p:ext uri="{BB962C8B-B14F-4D97-AF65-F5344CB8AC3E}">
        <p14:creationId xmlns:p14="http://schemas.microsoft.com/office/powerpoint/2010/main" val="40745587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Career Pathing</a:t>
            </a:r>
          </a:p>
        </p:txBody>
      </p:sp>
      <p:sp>
        <p:nvSpPr>
          <p:cNvPr id="3" name="Content Placeholder 2"/>
          <p:cNvSpPr>
            <a:spLocks noGrp="1"/>
          </p:cNvSpPr>
          <p:nvPr>
            <p:ph idx="1"/>
          </p:nvPr>
        </p:nvSpPr>
        <p:spPr/>
        <p:txBody>
          <a:bodyPr/>
          <a:lstStyle/>
          <a:p>
            <a:r>
              <a:rPr lang="en-US" dirty="0"/>
              <a:t>Many organizations can benefit from career path maps that show how skills from one position internally may be transferred to another position</a:t>
            </a:r>
          </a:p>
          <a:p>
            <a:r>
              <a:rPr lang="en-US" dirty="0"/>
              <a:t>For example, how can a Customer Service Representative (CSR) move on in their career?</a:t>
            </a:r>
          </a:p>
        </p:txBody>
      </p:sp>
      <p:pic>
        <p:nvPicPr>
          <p:cNvPr id="5" name="Picture 4" descr="Parents, your child has also received a rubric for the power-point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2600" y="3698507"/>
            <a:ext cx="5257800" cy="2295525"/>
          </a:xfrm>
          <a:prstGeom prst="rect">
            <a:avLst/>
          </a:prstGeom>
        </p:spPr>
      </p:pic>
    </p:spTree>
    <p:extLst>
      <p:ext uri="{BB962C8B-B14F-4D97-AF65-F5344CB8AC3E}">
        <p14:creationId xmlns:p14="http://schemas.microsoft.com/office/powerpoint/2010/main" val="35285951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Career Path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71015950"/>
              </p:ext>
            </p:extLst>
          </p:nvPr>
        </p:nvGraphicFramePr>
        <p:xfrm>
          <a:off x="0" y="1295400"/>
          <a:ext cx="9144000" cy="5410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535517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Career Path</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22076173"/>
              </p:ext>
            </p:extLst>
          </p:nvPr>
        </p:nvGraphicFramePr>
        <p:xfrm>
          <a:off x="0" y="1295400"/>
          <a:ext cx="9144000" cy="5410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788305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 3: Facilitated Discussion</a:t>
            </a:r>
          </a:p>
        </p:txBody>
      </p:sp>
      <p:sp>
        <p:nvSpPr>
          <p:cNvPr id="3" name="Content Placeholder 2"/>
          <p:cNvSpPr>
            <a:spLocks noGrp="1"/>
          </p:cNvSpPr>
          <p:nvPr>
            <p:ph idx="1"/>
          </p:nvPr>
        </p:nvSpPr>
        <p:spPr/>
        <p:txBody>
          <a:bodyPr/>
          <a:lstStyle/>
          <a:p>
            <a:r>
              <a:rPr lang="en-US" b="1" dirty="0"/>
              <a:t>What are some challenges you have encountered with respect to certification talent and what did you do to resolve it?</a:t>
            </a:r>
          </a:p>
          <a:p>
            <a:r>
              <a:rPr lang="en-US" dirty="0">
                <a:highlight>
                  <a:srgbClr val="FFFF00"/>
                </a:highlight>
              </a:rPr>
              <a:t>Attracting talent</a:t>
            </a:r>
          </a:p>
          <a:p>
            <a:r>
              <a:rPr lang="en-US" dirty="0"/>
              <a:t>Developing talent</a:t>
            </a:r>
          </a:p>
          <a:p>
            <a:r>
              <a:rPr lang="en-US" dirty="0"/>
              <a:t>Retaining talent</a:t>
            </a:r>
          </a:p>
          <a:p>
            <a:endParaRPr lang="en-US" dirty="0"/>
          </a:p>
        </p:txBody>
      </p:sp>
      <p:pic>
        <p:nvPicPr>
          <p:cNvPr id="5" name="Picture 4" descr="In an effective classroom meeting there i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14800" y="3215194"/>
            <a:ext cx="3498850" cy="1636205"/>
          </a:xfrm>
          <a:prstGeom prst="rect">
            <a:avLst/>
          </a:prstGeom>
        </p:spPr>
      </p:pic>
    </p:spTree>
    <p:extLst>
      <p:ext uri="{BB962C8B-B14F-4D97-AF65-F5344CB8AC3E}">
        <p14:creationId xmlns:p14="http://schemas.microsoft.com/office/powerpoint/2010/main" val="41081258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 3: Facilitated Discussion</a:t>
            </a:r>
          </a:p>
        </p:txBody>
      </p:sp>
      <p:sp>
        <p:nvSpPr>
          <p:cNvPr id="3" name="Content Placeholder 2"/>
          <p:cNvSpPr>
            <a:spLocks noGrp="1"/>
          </p:cNvSpPr>
          <p:nvPr>
            <p:ph idx="1"/>
          </p:nvPr>
        </p:nvSpPr>
        <p:spPr/>
        <p:txBody>
          <a:bodyPr/>
          <a:lstStyle/>
          <a:p>
            <a:r>
              <a:rPr lang="en-US" b="1" dirty="0"/>
              <a:t>What are some challenges you have encountered with respect to certification talent and what did you do to resolve it?</a:t>
            </a:r>
          </a:p>
          <a:p>
            <a:r>
              <a:rPr lang="en-US" dirty="0"/>
              <a:t>Attracting talent</a:t>
            </a:r>
          </a:p>
          <a:p>
            <a:r>
              <a:rPr lang="en-US" dirty="0">
                <a:highlight>
                  <a:srgbClr val="FFFF00"/>
                </a:highlight>
              </a:rPr>
              <a:t>Developing talent</a:t>
            </a:r>
          </a:p>
          <a:p>
            <a:r>
              <a:rPr lang="en-US" dirty="0"/>
              <a:t>Retaining talent</a:t>
            </a:r>
          </a:p>
          <a:p>
            <a:endParaRPr lang="en-US" dirty="0"/>
          </a:p>
        </p:txBody>
      </p:sp>
      <p:pic>
        <p:nvPicPr>
          <p:cNvPr id="5" name="Picture 4" descr="In an effective classroom meeting there i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14800" y="3215194"/>
            <a:ext cx="3498850" cy="1636205"/>
          </a:xfrm>
          <a:prstGeom prst="rect">
            <a:avLst/>
          </a:prstGeom>
        </p:spPr>
      </p:pic>
    </p:spTree>
    <p:extLst>
      <p:ext uri="{BB962C8B-B14F-4D97-AF65-F5344CB8AC3E}">
        <p14:creationId xmlns:p14="http://schemas.microsoft.com/office/powerpoint/2010/main" val="40449260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 3: Facilitated Discussion</a:t>
            </a:r>
          </a:p>
        </p:txBody>
      </p:sp>
      <p:sp>
        <p:nvSpPr>
          <p:cNvPr id="3" name="Content Placeholder 2"/>
          <p:cNvSpPr>
            <a:spLocks noGrp="1"/>
          </p:cNvSpPr>
          <p:nvPr>
            <p:ph idx="1"/>
          </p:nvPr>
        </p:nvSpPr>
        <p:spPr/>
        <p:txBody>
          <a:bodyPr/>
          <a:lstStyle/>
          <a:p>
            <a:r>
              <a:rPr lang="en-US" b="1" dirty="0"/>
              <a:t>What are some challenges you have encountered with respect to certification talent and what did you do to resolve it?</a:t>
            </a:r>
          </a:p>
          <a:p>
            <a:r>
              <a:rPr lang="en-US" dirty="0"/>
              <a:t>Attracting talent</a:t>
            </a:r>
          </a:p>
          <a:p>
            <a:r>
              <a:rPr lang="en-US" dirty="0"/>
              <a:t>Developing talent</a:t>
            </a:r>
          </a:p>
          <a:p>
            <a:r>
              <a:rPr lang="en-US" dirty="0">
                <a:highlight>
                  <a:srgbClr val="FFFF00"/>
                </a:highlight>
              </a:rPr>
              <a:t>Retaining talent</a:t>
            </a:r>
          </a:p>
          <a:p>
            <a:endParaRPr lang="en-US" dirty="0"/>
          </a:p>
        </p:txBody>
      </p:sp>
      <p:pic>
        <p:nvPicPr>
          <p:cNvPr id="5" name="Picture 4" descr="In an effective classroom meeting there i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14800" y="3215194"/>
            <a:ext cx="3498850" cy="1636205"/>
          </a:xfrm>
          <a:prstGeom prst="rect">
            <a:avLst/>
          </a:prstGeom>
        </p:spPr>
      </p:pic>
    </p:spTree>
    <p:extLst>
      <p:ext uri="{BB962C8B-B14F-4D97-AF65-F5344CB8AC3E}">
        <p14:creationId xmlns:p14="http://schemas.microsoft.com/office/powerpoint/2010/main" val="30290887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 4: Summary</a:t>
            </a:r>
          </a:p>
        </p:txBody>
      </p:sp>
      <p:sp>
        <p:nvSpPr>
          <p:cNvPr id="3" name="Content Placeholder 2"/>
          <p:cNvSpPr>
            <a:spLocks noGrp="1"/>
          </p:cNvSpPr>
          <p:nvPr>
            <p:ph idx="1"/>
          </p:nvPr>
        </p:nvSpPr>
        <p:spPr>
          <a:xfrm>
            <a:off x="844731" y="2133600"/>
            <a:ext cx="7522029" cy="4023360"/>
          </a:xfrm>
        </p:spPr>
        <p:txBody>
          <a:bodyPr>
            <a:normAutofit/>
          </a:bodyPr>
          <a:lstStyle/>
          <a:p>
            <a:pPr marL="0" indent="0">
              <a:buNone/>
            </a:pPr>
            <a:r>
              <a:rPr lang="en-US" dirty="0"/>
              <a:t>Three keys to the strategy</a:t>
            </a:r>
          </a:p>
          <a:p>
            <a:pPr marL="457200" indent="-457200">
              <a:buFont typeface="+mj-lt"/>
              <a:buAutoNum type="arabicPeriod"/>
            </a:pPr>
            <a:r>
              <a:rPr lang="en-US" dirty="0"/>
              <a:t>Attracting talent</a:t>
            </a:r>
          </a:p>
          <a:p>
            <a:pPr marL="457200" indent="-457200">
              <a:buFont typeface="+mj-lt"/>
              <a:buAutoNum type="arabicPeriod"/>
            </a:pPr>
            <a:r>
              <a:rPr lang="en-US" dirty="0"/>
              <a:t>Developing talent </a:t>
            </a:r>
          </a:p>
          <a:p>
            <a:pPr marL="457200" indent="-457200">
              <a:buFont typeface="+mj-lt"/>
              <a:buAutoNum type="arabicPeriod"/>
            </a:pPr>
            <a:r>
              <a:rPr lang="en-US" dirty="0"/>
              <a:t>Retaining talent</a:t>
            </a:r>
          </a:p>
          <a:p>
            <a:endParaRPr lang="en-US" dirty="0"/>
          </a:p>
          <a:p>
            <a:pPr>
              <a:buFont typeface="Wingdings" panose="05000000000000000000" pitchFamily="2" charset="2"/>
              <a:buChar char="§"/>
            </a:pPr>
            <a:r>
              <a:rPr lang="en-US" dirty="0"/>
              <a:t> Decide if You Want To Leverage a Buy or Build Approach</a:t>
            </a:r>
          </a:p>
          <a:p>
            <a:pPr>
              <a:buFont typeface="Wingdings" panose="05000000000000000000" pitchFamily="2" charset="2"/>
              <a:buChar char="§"/>
            </a:pPr>
            <a:r>
              <a:rPr lang="en-US" dirty="0"/>
              <a:t> One Way to Systematically Build Internal Resources Is to Use a Career Pathing Tool </a:t>
            </a:r>
          </a:p>
          <a:p>
            <a:pPr>
              <a:buFont typeface="Wingdings" panose="05000000000000000000" pitchFamily="2" charset="2"/>
              <a:buChar char="§"/>
            </a:pPr>
            <a:r>
              <a:rPr lang="en-US" dirty="0"/>
              <a:t> Consider Innovative Staffing Models</a:t>
            </a:r>
          </a:p>
          <a:p>
            <a:endParaRPr lang="en-US" dirty="0"/>
          </a:p>
        </p:txBody>
      </p:sp>
      <p:pic>
        <p:nvPicPr>
          <p:cNvPr id="5" name="Picture 4" descr="bunch of &lt;strong&gt;keys&lt;/strong&gt; isolated on a white background"/>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00600" y="1759132"/>
            <a:ext cx="3048000" cy="2286000"/>
          </a:xfrm>
          <a:prstGeom prst="rect">
            <a:avLst/>
          </a:prstGeom>
        </p:spPr>
      </p:pic>
    </p:spTree>
    <p:extLst>
      <p:ext uri="{BB962C8B-B14F-4D97-AF65-F5344CB8AC3E}">
        <p14:creationId xmlns:p14="http://schemas.microsoft.com/office/powerpoint/2010/main" val="4064111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 Attracting Talent</a:t>
            </a:r>
          </a:p>
        </p:txBody>
      </p:sp>
      <p:sp>
        <p:nvSpPr>
          <p:cNvPr id="3" name="Content Placeholder 2"/>
          <p:cNvSpPr>
            <a:spLocks noGrp="1"/>
          </p:cNvSpPr>
          <p:nvPr>
            <p:ph idx="1"/>
          </p:nvPr>
        </p:nvSpPr>
        <p:spPr>
          <a:xfrm>
            <a:off x="822959" y="1845734"/>
            <a:ext cx="8016241" cy="4023360"/>
          </a:xfrm>
        </p:spPr>
        <p:txBody>
          <a:bodyPr>
            <a:noAutofit/>
          </a:bodyPr>
          <a:lstStyle/>
          <a:p>
            <a:pPr lvl="1"/>
            <a:r>
              <a:rPr lang="en-US" sz="2000" dirty="0"/>
              <a:t>Competitive salaries/benefits</a:t>
            </a:r>
          </a:p>
          <a:p>
            <a:pPr lvl="1"/>
            <a:r>
              <a:rPr lang="en-US" sz="2000" dirty="0"/>
              <a:t>Temp to hire - test employee before full commitment; 30% of working market are free lance and the number is growing with Millennials</a:t>
            </a:r>
          </a:p>
          <a:p>
            <a:pPr lvl="1"/>
            <a:r>
              <a:rPr lang="en-US" sz="2000" dirty="0"/>
              <a:t>Hire for talent regardless of location</a:t>
            </a:r>
          </a:p>
          <a:p>
            <a:pPr lvl="1"/>
            <a:r>
              <a:rPr lang="en-US" sz="2000" dirty="0"/>
              <a:t>Small industry/ direct reach from other companies</a:t>
            </a:r>
          </a:p>
          <a:p>
            <a:pPr lvl="1"/>
            <a:r>
              <a:rPr lang="en-US" sz="2000" dirty="0"/>
              <a:t>Washington DC/Chicago vs. US</a:t>
            </a:r>
          </a:p>
          <a:p>
            <a:pPr marL="0" indent="0">
              <a:buNone/>
            </a:pPr>
            <a:endParaRPr lang="en-US" dirty="0"/>
          </a:p>
          <a:p>
            <a:pPr lvl="1"/>
            <a:r>
              <a:rPr lang="en-US" sz="2000" dirty="0"/>
              <a:t>Clear and fast-paced growth path, particularly for Millennials</a:t>
            </a:r>
          </a:p>
          <a:p>
            <a:pPr lvl="1"/>
            <a:r>
              <a:rPr lang="en-US" sz="2000" dirty="0"/>
              <a:t>Internships and university outreach</a:t>
            </a:r>
          </a:p>
          <a:p>
            <a:pPr lvl="1"/>
            <a:r>
              <a:rPr lang="en-US" sz="2000" dirty="0"/>
              <a:t>Focus on functional skillsets (e.g., product management, Marcom) and using resources to teach certification (e.g., ICE)</a:t>
            </a:r>
          </a:p>
          <a:p>
            <a:pPr lvl="1"/>
            <a:r>
              <a:rPr lang="en-US" sz="2000" dirty="0"/>
              <a:t>Non-profit appeal / helping society at large, particularly for Millennials</a:t>
            </a:r>
          </a:p>
          <a:p>
            <a:pPr lvl="1"/>
            <a:r>
              <a:rPr lang="en-US" sz="2000" dirty="0"/>
              <a:t>Internal hiring</a:t>
            </a:r>
          </a:p>
          <a:p>
            <a:endParaRPr lang="en-US" dirty="0"/>
          </a:p>
        </p:txBody>
      </p:sp>
    </p:spTree>
    <p:extLst>
      <p:ext uri="{BB962C8B-B14F-4D97-AF65-F5344CB8AC3E}">
        <p14:creationId xmlns:p14="http://schemas.microsoft.com/office/powerpoint/2010/main" val="24676804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 Developing Talent</a:t>
            </a:r>
          </a:p>
        </p:txBody>
      </p:sp>
      <p:sp>
        <p:nvSpPr>
          <p:cNvPr id="3" name="Content Placeholder 2"/>
          <p:cNvSpPr>
            <a:spLocks noGrp="1"/>
          </p:cNvSpPr>
          <p:nvPr>
            <p:ph idx="1"/>
          </p:nvPr>
        </p:nvSpPr>
        <p:spPr>
          <a:xfrm>
            <a:off x="822959" y="1845734"/>
            <a:ext cx="7863841" cy="4023360"/>
          </a:xfrm>
        </p:spPr>
        <p:txBody>
          <a:bodyPr>
            <a:noAutofit/>
          </a:bodyPr>
          <a:lstStyle/>
          <a:p>
            <a:pPr lvl="1"/>
            <a:r>
              <a:rPr lang="en-US" sz="2000" dirty="0"/>
              <a:t>Industry conferences &amp; engagement as training tools </a:t>
            </a:r>
          </a:p>
          <a:p>
            <a:pPr lvl="1"/>
            <a:r>
              <a:rPr lang="en-US" sz="2000" dirty="0"/>
              <a:t>Local group engagements CNG, Chicago Testing Network Group</a:t>
            </a:r>
          </a:p>
          <a:p>
            <a:pPr lvl="1"/>
            <a:r>
              <a:rPr lang="en-US" sz="2000" dirty="0"/>
              <a:t>Job swap/Job Share/Project base involvements</a:t>
            </a:r>
          </a:p>
          <a:p>
            <a:pPr lvl="1"/>
            <a:r>
              <a:rPr lang="en-US" sz="2000" dirty="0"/>
              <a:t>Grown from within vs. New blood – Innovations? Agility?</a:t>
            </a:r>
          </a:p>
          <a:p>
            <a:pPr lvl="1"/>
            <a:r>
              <a:rPr lang="en-US" sz="2000" dirty="0"/>
              <a:t>Sr. Leadership and growth potential/ Is the market too small for everyone to grow? What is the ceiling? </a:t>
            </a:r>
          </a:p>
          <a:p>
            <a:endParaRPr lang="en-US" dirty="0"/>
          </a:p>
          <a:p>
            <a:pPr lvl="1"/>
            <a:r>
              <a:rPr lang="en-US" sz="2000" dirty="0"/>
              <a:t>As above, ICE resources and training materials (e.g., Cert 201, Certificate Program) or similar resources</a:t>
            </a:r>
          </a:p>
          <a:p>
            <a:pPr lvl="1"/>
            <a:r>
              <a:rPr lang="en-US" sz="2000" dirty="0"/>
              <a:t>Team gatherings and retreats as coaching and training tools</a:t>
            </a:r>
          </a:p>
          <a:p>
            <a:pPr lvl="1"/>
            <a:r>
              <a:rPr lang="en-US" sz="2000" dirty="0"/>
              <a:t>Mentoring programs – new employee ‘buddy’</a:t>
            </a:r>
          </a:p>
          <a:p>
            <a:pPr lvl="1"/>
            <a:r>
              <a:rPr lang="en-US" sz="2000" dirty="0"/>
              <a:t>Pairing employees – one skilled in functional area, one with Certification expertise for mutual training (think Paired Programming)</a:t>
            </a:r>
          </a:p>
        </p:txBody>
      </p:sp>
    </p:spTree>
    <p:extLst>
      <p:ext uri="{BB962C8B-B14F-4D97-AF65-F5344CB8AC3E}">
        <p14:creationId xmlns:p14="http://schemas.microsoft.com/office/powerpoint/2010/main" val="23458851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 Retaining Talent</a:t>
            </a:r>
          </a:p>
        </p:txBody>
      </p:sp>
      <p:sp>
        <p:nvSpPr>
          <p:cNvPr id="3" name="Content Placeholder 2"/>
          <p:cNvSpPr>
            <a:spLocks noGrp="1"/>
          </p:cNvSpPr>
          <p:nvPr>
            <p:ph idx="1"/>
          </p:nvPr>
        </p:nvSpPr>
        <p:spPr/>
        <p:txBody>
          <a:bodyPr>
            <a:normAutofit/>
          </a:bodyPr>
          <a:lstStyle/>
          <a:p>
            <a:pPr lvl="1"/>
            <a:r>
              <a:rPr lang="en-US" sz="2000" dirty="0"/>
              <a:t>Based on need, hire as needed</a:t>
            </a:r>
          </a:p>
          <a:p>
            <a:pPr lvl="1"/>
            <a:r>
              <a:rPr lang="en-US" sz="2000" dirty="0"/>
              <a:t>Industry conferences &amp; engagement as training tools</a:t>
            </a:r>
          </a:p>
          <a:p>
            <a:pPr lvl="1"/>
            <a:r>
              <a:rPr lang="en-US" sz="2000" dirty="0"/>
              <a:t>Local group engagements</a:t>
            </a:r>
          </a:p>
          <a:p>
            <a:pPr lvl="1"/>
            <a:r>
              <a:rPr lang="en-US" sz="2000" dirty="0"/>
              <a:t>Company strategy and visible growth potential vertically and horizontally</a:t>
            </a:r>
          </a:p>
          <a:p>
            <a:pPr lvl="1"/>
            <a:r>
              <a:rPr lang="en-US" sz="2000" dirty="0"/>
              <a:t>Consistent succession planning – expecting an employee to last more than three years is no longer viable</a:t>
            </a:r>
          </a:p>
          <a:p>
            <a:pPr lvl="1"/>
            <a:r>
              <a:rPr lang="en-US" sz="2000" dirty="0"/>
              <a:t>Willingness for inter-departmental hiring vs. old protectionism</a:t>
            </a:r>
          </a:p>
          <a:p>
            <a:endParaRPr lang="en-US" dirty="0"/>
          </a:p>
        </p:txBody>
      </p:sp>
    </p:spTree>
    <p:extLst>
      <p:ext uri="{BB962C8B-B14F-4D97-AF65-F5344CB8AC3E}">
        <p14:creationId xmlns:p14="http://schemas.microsoft.com/office/powerpoint/2010/main" val="17338933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a:t>We are entering the </a:t>
            </a:r>
            <a:r>
              <a:rPr lang="en-US" b="1" dirty="0"/>
              <a:t>new age of the employee</a:t>
            </a:r>
            <a:r>
              <a:rPr lang="en-US" dirty="0"/>
              <a:t>. The </a:t>
            </a:r>
            <a:r>
              <a:rPr lang="en-US" b="1" dirty="0"/>
              <a:t>demand for talent </a:t>
            </a:r>
            <a:r>
              <a:rPr lang="en-US" dirty="0"/>
              <a:t>has reached unpresented levels. </a:t>
            </a:r>
          </a:p>
          <a:p>
            <a:r>
              <a:rPr lang="en-US" b="1" dirty="0"/>
              <a:t>Employers scramble </a:t>
            </a:r>
            <a:r>
              <a:rPr lang="en-US" dirty="0"/>
              <a:t>to fill their open positions with skilled personnel. </a:t>
            </a:r>
          </a:p>
          <a:p>
            <a:r>
              <a:rPr lang="en-US" b="1" dirty="0"/>
              <a:t>Effective talent management is critical for any organization, and particularly in a field with specialized skills like credentialing. </a:t>
            </a:r>
          </a:p>
        </p:txBody>
      </p:sp>
      <p:sp>
        <p:nvSpPr>
          <p:cNvPr id="2" name="Title 1"/>
          <p:cNvSpPr>
            <a:spLocks noGrp="1"/>
          </p:cNvSpPr>
          <p:nvPr>
            <p:ph type="title"/>
          </p:nvPr>
        </p:nvSpPr>
        <p:spPr/>
        <p:txBody>
          <a:bodyPr/>
          <a:lstStyle/>
          <a:p>
            <a:r>
              <a:rPr lang="en-US" dirty="0"/>
              <a:t>Introduction</a:t>
            </a:r>
          </a:p>
        </p:txBody>
      </p:sp>
      <p:pic>
        <p:nvPicPr>
          <p:cNvPr id="9" name="Picture 8" descr="122767651_51ec6ad6cf.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1200" y="3962400"/>
            <a:ext cx="4916129" cy="2222500"/>
          </a:xfrm>
          <a:prstGeom prst="rect">
            <a:avLst/>
          </a:prstGeom>
        </p:spPr>
      </p:pic>
    </p:spTree>
    <p:extLst>
      <p:ext uri="{BB962C8B-B14F-4D97-AF65-F5344CB8AC3E}">
        <p14:creationId xmlns:p14="http://schemas.microsoft.com/office/powerpoint/2010/main" val="41813640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 Your Notes</a:t>
            </a:r>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9072375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ctr"/>
            <a:endParaRPr lang="en-US" dirty="0"/>
          </a:p>
          <a:p>
            <a:pPr algn="ctr"/>
            <a:endParaRPr lang="en-US" dirty="0"/>
          </a:p>
          <a:p>
            <a:pPr algn="ctr"/>
            <a:endParaRPr lang="en-US" dirty="0"/>
          </a:p>
          <a:p>
            <a:pPr algn="ctr"/>
            <a:r>
              <a:rPr lang="en-US" sz="4800" dirty="0"/>
              <a:t>Bonus Slides!</a:t>
            </a:r>
          </a:p>
        </p:txBody>
      </p:sp>
    </p:spTree>
    <p:extLst>
      <p:ext uri="{BB962C8B-B14F-4D97-AF65-F5344CB8AC3E}">
        <p14:creationId xmlns:p14="http://schemas.microsoft.com/office/powerpoint/2010/main" val="17714247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897707" y="1016028"/>
            <a:ext cx="7109715" cy="4957752"/>
            <a:chOff x="1196942" y="211704"/>
            <a:chExt cx="9479620" cy="6610336"/>
          </a:xfrm>
        </p:grpSpPr>
        <p:pic>
          <p:nvPicPr>
            <p:cNvPr id="3" name="Picture 2"/>
            <p:cNvPicPr>
              <a:picLocks noChangeAspect="1"/>
            </p:cNvPicPr>
            <p:nvPr/>
          </p:nvPicPr>
          <p:blipFill>
            <a:blip r:embed="rId3"/>
            <a:stretch>
              <a:fillRect/>
            </a:stretch>
          </p:blipFill>
          <p:spPr>
            <a:xfrm>
              <a:off x="1196942" y="211704"/>
              <a:ext cx="9479620" cy="6610336"/>
            </a:xfrm>
            <a:prstGeom prst="rect">
              <a:avLst/>
            </a:prstGeom>
          </p:spPr>
        </p:pic>
        <p:sp>
          <p:nvSpPr>
            <p:cNvPr id="4" name="Rectangle 3"/>
            <p:cNvSpPr/>
            <p:nvPr/>
          </p:nvSpPr>
          <p:spPr bwMode="auto">
            <a:xfrm>
              <a:off x="7973291" y="6435437"/>
              <a:ext cx="2369129" cy="304800"/>
            </a:xfrm>
            <a:prstGeom prst="rect">
              <a:avLst/>
            </a:prstGeom>
            <a:solidFill>
              <a:schemeClr val="bg1"/>
            </a:solidFill>
            <a:ln>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60" tIns="109728" rIns="137160" bIns="109728" numCol="1" spcCol="0" rtlCol="0" fromWordArt="0" anchor="t" anchorCtr="0" forceAA="0" compatLnSpc="1">
              <a:prstTxWarp prst="textNoShape">
                <a:avLst/>
              </a:prstTxWarp>
              <a:noAutofit/>
            </a:bodyPr>
            <a:lstStyle/>
            <a:p>
              <a:pPr algn="ctr" defTabSz="699354" fontAlgn="base">
                <a:lnSpc>
                  <a:spcPct val="90000"/>
                </a:lnSpc>
                <a:spcBef>
                  <a:spcPct val="0"/>
                </a:spcBef>
                <a:spcAft>
                  <a:spcPct val="0"/>
                </a:spcAft>
              </a:pPr>
              <a:endParaRPr lang="en-US" dirty="0">
                <a:gradFill>
                  <a:gsLst>
                    <a:gs pos="0">
                      <a:srgbClr val="FFFFFF"/>
                    </a:gs>
                    <a:gs pos="100000">
                      <a:srgbClr val="FFFFFF"/>
                    </a:gs>
                  </a:gsLst>
                  <a:lin ang="5400000" scaled="0"/>
                </a:gradFill>
                <a:ea typeface="Segoe UI" pitchFamily="34" charset="0"/>
                <a:cs typeface="Segoe UI" pitchFamily="34" charset="0"/>
              </a:endParaRPr>
            </a:p>
          </p:txBody>
        </p:sp>
      </p:grpSp>
      <p:sp>
        <p:nvSpPr>
          <p:cNvPr id="5" name="Arrow: Right 4"/>
          <p:cNvSpPr/>
          <p:nvPr/>
        </p:nvSpPr>
        <p:spPr bwMode="auto">
          <a:xfrm>
            <a:off x="1121007" y="1388134"/>
            <a:ext cx="1020995" cy="716196"/>
          </a:xfrm>
          <a:prstGeom prst="rightArrow">
            <a:avLst/>
          </a:prstGeom>
          <a:solidFill>
            <a:schemeClr val="accent4">
              <a:lumMod val="40000"/>
              <a:lumOff val="60000"/>
            </a:schemeClr>
          </a:solidFill>
          <a:ln>
            <a:solidFill>
              <a:schemeClr val="accent4">
                <a:lumMod val="40000"/>
                <a:lumOff val="60000"/>
              </a:schemeClr>
            </a:solidFill>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60" tIns="109728" rIns="137160" bIns="109728" numCol="1" spcCol="0" rtlCol="0" fromWordArt="0" anchor="t" anchorCtr="0" forceAA="0" compatLnSpc="1">
            <a:prstTxWarp prst="textNoShape">
              <a:avLst/>
            </a:prstTxWarp>
            <a:noAutofit/>
          </a:bodyPr>
          <a:lstStyle/>
          <a:p>
            <a:pPr algn="ctr" defTabSz="699354" fontAlgn="base">
              <a:lnSpc>
                <a:spcPct val="90000"/>
              </a:lnSpc>
              <a:spcBef>
                <a:spcPct val="0"/>
              </a:spcBef>
              <a:spcAft>
                <a:spcPct val="0"/>
              </a:spcAft>
            </a:pPr>
            <a:endParaRPr lang="en-US" dirty="0">
              <a:gradFill>
                <a:gsLst>
                  <a:gs pos="0">
                    <a:srgbClr val="FFFFFF"/>
                  </a:gs>
                  <a:gs pos="100000">
                    <a:srgbClr val="FFFFFF"/>
                  </a:gs>
                </a:gsLst>
                <a:lin ang="5400000" scaled="0"/>
              </a:gradFill>
              <a:ea typeface="Segoe UI" pitchFamily="34" charset="0"/>
              <a:cs typeface="Segoe UI" pitchFamily="34" charset="0"/>
            </a:endParaRPr>
          </a:p>
        </p:txBody>
      </p:sp>
      <p:sp>
        <p:nvSpPr>
          <p:cNvPr id="2" name="TextBox 1"/>
          <p:cNvSpPr txBox="1"/>
          <p:nvPr/>
        </p:nvSpPr>
        <p:spPr>
          <a:xfrm>
            <a:off x="2779569" y="457200"/>
            <a:ext cx="3200400" cy="369332"/>
          </a:xfrm>
          <a:prstGeom prst="rect">
            <a:avLst/>
          </a:prstGeom>
          <a:noFill/>
        </p:spPr>
        <p:txBody>
          <a:bodyPr wrap="square" rtlCol="0">
            <a:spAutoFit/>
          </a:bodyPr>
          <a:lstStyle/>
          <a:p>
            <a:r>
              <a:rPr lang="en-US" dirty="0"/>
              <a:t>Perks</a:t>
            </a:r>
          </a:p>
        </p:txBody>
      </p:sp>
      <p:sp>
        <p:nvSpPr>
          <p:cNvPr id="6" name="TextBox 5"/>
          <p:cNvSpPr txBox="1"/>
          <p:nvPr/>
        </p:nvSpPr>
        <p:spPr>
          <a:xfrm>
            <a:off x="5167551" y="5895863"/>
            <a:ext cx="1981200" cy="307777"/>
          </a:xfrm>
          <a:prstGeom prst="rect">
            <a:avLst/>
          </a:prstGeom>
          <a:noFill/>
        </p:spPr>
        <p:txBody>
          <a:bodyPr wrap="square" rtlCol="0">
            <a:spAutoFit/>
          </a:bodyPr>
          <a:lstStyle/>
          <a:p>
            <a:r>
              <a:rPr lang="en-US" sz="1400" dirty="0"/>
              <a:t>Source: </a:t>
            </a:r>
            <a:r>
              <a:rPr lang="en-US" sz="1400" i="1" dirty="0"/>
              <a:t>Unknown</a:t>
            </a:r>
          </a:p>
        </p:txBody>
      </p:sp>
    </p:spTree>
    <p:extLst>
      <p:ext uri="{BB962C8B-B14F-4D97-AF65-F5344CB8AC3E}">
        <p14:creationId xmlns:p14="http://schemas.microsoft.com/office/powerpoint/2010/main" val="3551933531"/>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0125" y="1139681"/>
            <a:ext cx="6721826" cy="4877633"/>
          </a:xfrm>
          <a:prstGeom prst="rect">
            <a:avLst/>
          </a:prstGeom>
        </p:spPr>
      </p:pic>
      <p:sp>
        <p:nvSpPr>
          <p:cNvPr id="11" name="Rectangle: Rounded Corners 10"/>
          <p:cNvSpPr/>
          <p:nvPr/>
        </p:nvSpPr>
        <p:spPr bwMode="auto">
          <a:xfrm>
            <a:off x="140894" y="3025965"/>
            <a:ext cx="4009379" cy="349827"/>
          </a:xfrm>
          <a:prstGeom prst="roundRect">
            <a:avLst/>
          </a:prstGeom>
          <a:noFill/>
          <a:ln w="38100">
            <a:solidFill>
              <a:srgbClr val="FF0000"/>
            </a:solidFill>
            <a:prstDash val="sysDot"/>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60" tIns="109728" rIns="137160" bIns="109728" numCol="1" spcCol="0" rtlCol="0" fromWordArt="0" anchor="t" anchorCtr="0" forceAA="0" compatLnSpc="1">
            <a:prstTxWarp prst="textNoShape">
              <a:avLst/>
            </a:prstTxWarp>
            <a:noAutofit/>
          </a:bodyPr>
          <a:lstStyle/>
          <a:p>
            <a:pPr algn="ctr" defTabSz="699354" fontAlgn="base">
              <a:lnSpc>
                <a:spcPct val="90000"/>
              </a:lnSpc>
              <a:spcBef>
                <a:spcPct val="0"/>
              </a:spcBef>
              <a:spcAft>
                <a:spcPct val="0"/>
              </a:spcAft>
            </a:pPr>
            <a:endParaRPr lang="en-US" dirty="0">
              <a:gradFill>
                <a:gsLst>
                  <a:gs pos="0">
                    <a:srgbClr val="FFFFFF"/>
                  </a:gs>
                  <a:gs pos="100000">
                    <a:srgbClr val="FFFFFF"/>
                  </a:gs>
                </a:gsLst>
                <a:lin ang="5400000" scaled="0"/>
              </a:gradFill>
              <a:ea typeface="Segoe UI" pitchFamily="34" charset="0"/>
              <a:cs typeface="Segoe UI" pitchFamily="34" charset="0"/>
            </a:endParaRPr>
          </a:p>
        </p:txBody>
      </p:sp>
      <p:sp>
        <p:nvSpPr>
          <p:cNvPr id="2" name="Rectangle 1"/>
          <p:cNvSpPr/>
          <p:nvPr/>
        </p:nvSpPr>
        <p:spPr>
          <a:xfrm>
            <a:off x="161066" y="3091242"/>
            <a:ext cx="1129853" cy="265457"/>
          </a:xfrm>
          <a:prstGeom prst="rect">
            <a:avLst/>
          </a:prstGeom>
          <a:solidFill>
            <a:schemeClr val="bg1"/>
          </a:solidFill>
        </p:spPr>
        <p:txBody>
          <a:bodyPr wrap="square">
            <a:spAutoFit/>
          </a:bodyPr>
          <a:lstStyle/>
          <a:p>
            <a:pPr>
              <a:spcBef>
                <a:spcPts val="900"/>
              </a:spcBef>
              <a:spcAft>
                <a:spcPts val="900"/>
              </a:spcAft>
            </a:pPr>
            <a:r>
              <a:rPr lang="en-US" sz="1125" b="1" dirty="0"/>
              <a:t>ILT &amp; vILT 45%</a:t>
            </a:r>
          </a:p>
        </p:txBody>
      </p:sp>
      <p:sp>
        <p:nvSpPr>
          <p:cNvPr id="5" name="Rectangle: Rounded Corners 4"/>
          <p:cNvSpPr/>
          <p:nvPr/>
        </p:nvSpPr>
        <p:spPr bwMode="auto">
          <a:xfrm>
            <a:off x="3431226" y="1650974"/>
            <a:ext cx="2007645" cy="1149723"/>
          </a:xfrm>
          <a:prstGeom prst="roundRect">
            <a:avLst/>
          </a:prstGeom>
          <a:noFill/>
          <a:ln w="38100">
            <a:solidFill>
              <a:srgbClr val="FF0000"/>
            </a:solidFill>
            <a:prstDash val="sysDot"/>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60" tIns="109728" rIns="137160" bIns="109728" numCol="1" spcCol="0" rtlCol="0" fromWordArt="0" anchor="t" anchorCtr="0" forceAA="0" compatLnSpc="1">
            <a:prstTxWarp prst="textNoShape">
              <a:avLst/>
            </a:prstTxWarp>
            <a:noAutofit/>
          </a:bodyPr>
          <a:lstStyle/>
          <a:p>
            <a:pPr algn="ctr" defTabSz="699354" fontAlgn="base">
              <a:lnSpc>
                <a:spcPct val="90000"/>
              </a:lnSpc>
              <a:spcBef>
                <a:spcPct val="0"/>
              </a:spcBef>
              <a:spcAft>
                <a:spcPct val="0"/>
              </a:spcAft>
            </a:pPr>
            <a:endParaRPr lang="en-US" dirty="0">
              <a:gradFill>
                <a:gsLst>
                  <a:gs pos="0">
                    <a:srgbClr val="FFFFFF"/>
                  </a:gs>
                  <a:gs pos="100000">
                    <a:srgbClr val="FFFFFF"/>
                  </a:gs>
                </a:gsLst>
                <a:lin ang="5400000" scaled="0"/>
              </a:gradFill>
              <a:ea typeface="Segoe UI" pitchFamily="34" charset="0"/>
              <a:cs typeface="Segoe UI" pitchFamily="34" charset="0"/>
            </a:endParaRPr>
          </a:p>
        </p:txBody>
      </p:sp>
      <mc:AlternateContent xmlns:mc="http://schemas.openxmlformats.org/markup-compatibility/2006" xmlns:p14="http://schemas.microsoft.com/office/powerpoint/2010/main">
        <mc:Choice Requires="p14">
          <p:contentPart p14:bwMode="auto" r:id="rId4">
            <p14:nvContentPartPr>
              <p14:cNvPr id="22" name="Ink 21"/>
              <p14:cNvContentPartPr/>
              <p14:nvPr/>
            </p14:nvContentPartPr>
            <p14:xfrm>
              <a:off x="-109199" y="1437933"/>
              <a:ext cx="135" cy="135"/>
            </p14:xfrm>
          </p:contentPart>
        </mc:Choice>
        <mc:Fallback xmlns="">
          <p:pic>
            <p:nvPicPr>
              <p:cNvPr id="22" name="Ink 21"/>
              <p:cNvPicPr/>
              <p:nvPr/>
            </p:nvPicPr>
            <p:blipFill/>
            <p:spPr/>
          </p:pic>
        </mc:Fallback>
      </mc:AlternateContent>
      <mc:AlternateContent xmlns:mc="http://schemas.openxmlformats.org/markup-compatibility/2006" xmlns:p14="http://schemas.microsoft.com/office/powerpoint/2010/main">
        <mc:Choice Requires="p14">
          <p:contentPart p14:bwMode="auto" r:id="rId5">
            <p14:nvContentPartPr>
              <p14:cNvPr id="21" name="Ink 20"/>
              <p14:cNvContentPartPr/>
              <p14:nvPr/>
            </p14:nvContentPartPr>
            <p14:xfrm>
              <a:off x="-189842" y="1187913"/>
              <a:ext cx="135" cy="135"/>
            </p14:xfrm>
          </p:contentPart>
        </mc:Choice>
        <mc:Fallback xmlns="">
          <p:pic>
            <p:nvPicPr>
              <p:cNvPr id="21" name="Ink 20"/>
              <p:cNvPicPr/>
              <p:nvPr/>
            </p:nvPicPr>
            <p:blipFill/>
            <p:spPr/>
          </p:pic>
        </mc:Fallback>
      </mc:AlternateContent>
      <p:sp>
        <p:nvSpPr>
          <p:cNvPr id="14" name="Oval 13"/>
          <p:cNvSpPr/>
          <p:nvPr/>
        </p:nvSpPr>
        <p:spPr bwMode="auto">
          <a:xfrm>
            <a:off x="3154680" y="1468824"/>
            <a:ext cx="276546" cy="259599"/>
          </a:xfrm>
          <a:prstGeom prst="ellipse">
            <a:avLst/>
          </a:prstGeom>
          <a:solidFill>
            <a:schemeClr val="accent1"/>
          </a:solidFill>
          <a:ln>
            <a:noFill/>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60" tIns="109728" rIns="137160" bIns="109728" numCol="1" spcCol="0" rtlCol="0" fromWordArt="0" anchor="ctr" anchorCtr="0" forceAA="0" compatLnSpc="1">
            <a:prstTxWarp prst="textNoShape">
              <a:avLst/>
            </a:prstTxWarp>
            <a:noAutofit/>
          </a:bodyPr>
          <a:lstStyle/>
          <a:p>
            <a:pPr algn="ctr" defTabSz="699354" fontAlgn="base">
              <a:spcBef>
                <a:spcPct val="0"/>
              </a:spcBef>
              <a:spcAft>
                <a:spcPct val="0"/>
              </a:spcAft>
            </a:pPr>
            <a:r>
              <a:rPr lang="en-US" b="1" dirty="0">
                <a:gradFill>
                  <a:gsLst>
                    <a:gs pos="0">
                      <a:srgbClr val="FFFFFF"/>
                    </a:gs>
                    <a:gs pos="100000">
                      <a:srgbClr val="FFFFFF"/>
                    </a:gs>
                  </a:gsLst>
                  <a:lin ang="5400000" scaled="0"/>
                </a:gradFill>
                <a:ea typeface="Segoe UI" pitchFamily="34" charset="0"/>
                <a:cs typeface="Segoe UI" pitchFamily="34" charset="0"/>
              </a:rPr>
              <a:t>2</a:t>
            </a:r>
          </a:p>
        </p:txBody>
      </p:sp>
      <p:sp>
        <p:nvSpPr>
          <p:cNvPr id="25" name="Oval 24"/>
          <p:cNvSpPr/>
          <p:nvPr/>
        </p:nvSpPr>
        <p:spPr bwMode="auto">
          <a:xfrm>
            <a:off x="403691" y="2666315"/>
            <a:ext cx="276546" cy="259599"/>
          </a:xfrm>
          <a:prstGeom prst="ellipse">
            <a:avLst/>
          </a:prstGeom>
          <a:solidFill>
            <a:schemeClr val="accent1"/>
          </a:solidFill>
          <a:ln>
            <a:noFill/>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60" tIns="109728" rIns="137160" bIns="109728" numCol="1" spcCol="0" rtlCol="0" fromWordArt="0" anchor="ctr" anchorCtr="0" forceAA="0" compatLnSpc="1">
            <a:prstTxWarp prst="textNoShape">
              <a:avLst/>
            </a:prstTxWarp>
            <a:noAutofit/>
          </a:bodyPr>
          <a:lstStyle/>
          <a:p>
            <a:pPr algn="ctr" defTabSz="699354" fontAlgn="base">
              <a:spcBef>
                <a:spcPct val="0"/>
              </a:spcBef>
              <a:spcAft>
                <a:spcPct val="0"/>
              </a:spcAft>
            </a:pPr>
            <a:r>
              <a:rPr lang="en-US" b="1" dirty="0">
                <a:gradFill>
                  <a:gsLst>
                    <a:gs pos="0">
                      <a:srgbClr val="FFFFFF"/>
                    </a:gs>
                    <a:gs pos="100000">
                      <a:srgbClr val="FFFFFF"/>
                    </a:gs>
                  </a:gsLst>
                  <a:lin ang="5400000" scaled="0"/>
                </a:gradFill>
                <a:ea typeface="Segoe UI" pitchFamily="34" charset="0"/>
                <a:cs typeface="Segoe UI" pitchFamily="34" charset="0"/>
              </a:rPr>
              <a:t>1</a:t>
            </a:r>
          </a:p>
        </p:txBody>
      </p:sp>
    </p:spTree>
    <p:extLst>
      <p:ext uri="{BB962C8B-B14F-4D97-AF65-F5344CB8AC3E}">
        <p14:creationId xmlns:p14="http://schemas.microsoft.com/office/powerpoint/2010/main" val="1699634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85800" y="609601"/>
            <a:ext cx="6973677" cy="5632311"/>
          </a:xfrm>
          <a:prstGeom prst="rect">
            <a:avLst/>
          </a:prstGeom>
        </p:spPr>
        <p:txBody>
          <a:bodyPr wrap="square">
            <a:spAutoFit/>
          </a:bodyPr>
          <a:lstStyle/>
          <a:p>
            <a:endParaRPr lang="en-US" sz="2000" b="1" dirty="0"/>
          </a:p>
          <a:p>
            <a:r>
              <a:rPr lang="en-US" sz="2000" b="1" dirty="0"/>
              <a:t>Loyalty.</a:t>
            </a:r>
            <a:r>
              <a:rPr lang="en-US" sz="2000" dirty="0"/>
              <a:t> What is one thing that would make you more devoted to your current employer? Flexible work options would make 82 percent of the survey's respondents more loyal. So what are flexible work options? This could mean working remotely, telecommuting some of the time, part-time or freelance work or an alternative work schedule. Loyalty makes for better employees who go above and beyond. Companies may not be able to put a price tag on loyalty, but they know it when they see it. It's a win-win for employees and employers. </a:t>
            </a:r>
          </a:p>
          <a:p>
            <a:endParaRPr lang="en-US" sz="2000" dirty="0"/>
          </a:p>
          <a:p>
            <a:r>
              <a:rPr lang="en-US" sz="2000" b="1" dirty="0"/>
              <a:t>Quality of life.</a:t>
            </a:r>
            <a:r>
              <a:rPr lang="en-US" sz="2000" dirty="0"/>
              <a:t> What would positively impact your quality of life? Ninety-seven percent of study participants reported that a job with flexibility would do the trick. Working a job with a flexible work schedule would lower stress levels, according to 87 percent of respondents, and more than three-quarters of them believe it would make them more healthy. </a:t>
            </a:r>
          </a:p>
          <a:p>
            <a:endParaRPr lang="en-US" sz="2000" dirty="0"/>
          </a:p>
        </p:txBody>
      </p:sp>
      <p:sp>
        <p:nvSpPr>
          <p:cNvPr id="4" name="TextBox 3"/>
          <p:cNvSpPr txBox="1"/>
          <p:nvPr/>
        </p:nvSpPr>
        <p:spPr>
          <a:xfrm>
            <a:off x="914400" y="6344177"/>
            <a:ext cx="7315200" cy="504022"/>
          </a:xfrm>
          <a:prstGeom prst="rect">
            <a:avLst/>
          </a:prstGeom>
        </p:spPr>
        <p:txBody>
          <a:bodyPr vert="horz" wrap="square" lIns="109728" tIns="68580" rIns="0" bIns="0" rtlCol="0">
            <a:noAutofit/>
          </a:bodyPr>
          <a:lstStyle/>
          <a:p>
            <a:pPr>
              <a:lnSpc>
                <a:spcPct val="110000"/>
              </a:lnSpc>
              <a:spcBef>
                <a:spcPts val="1500"/>
              </a:spcBef>
            </a:pPr>
            <a:r>
              <a:rPr lang="en-US" sz="1500" spc="38" dirty="0">
                <a:gradFill>
                  <a:gsLst>
                    <a:gs pos="14159">
                      <a:schemeClr val="tx1"/>
                    </a:gs>
                    <a:gs pos="32000">
                      <a:schemeClr val="tx1"/>
                    </a:gs>
                  </a:gsLst>
                  <a:lin ang="5400000" scaled="1"/>
                </a:gradFill>
                <a:latin typeface="Segoe UI Semilight" panose="020B0402040204020203" pitchFamily="34" charset="0"/>
                <a:cs typeface="Segoe UI Semilight" panose="020B0402040204020203" pitchFamily="34" charset="0"/>
              </a:rPr>
              <a:t>Source: US News and World Report – three benefits of workplace flexibility</a:t>
            </a:r>
          </a:p>
        </p:txBody>
      </p:sp>
    </p:spTree>
    <p:extLst>
      <p:ext uri="{BB962C8B-B14F-4D97-AF65-F5344CB8AC3E}">
        <p14:creationId xmlns:p14="http://schemas.microsoft.com/office/powerpoint/2010/main" val="2045850665"/>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59403" y="1981200"/>
            <a:ext cx="3810000" cy="2031325"/>
          </a:xfrm>
          <a:prstGeom prst="rect">
            <a:avLst/>
          </a:prstGeom>
        </p:spPr>
        <p:txBody>
          <a:bodyPr wrap="square">
            <a:spAutoFit/>
          </a:bodyPr>
          <a:lstStyle/>
          <a:p>
            <a:endParaRPr lang="en-US" dirty="0"/>
          </a:p>
          <a:p>
            <a:r>
              <a:rPr lang="en-US" dirty="0"/>
              <a:t>What are your greatest challenges and the strategies to address them? </a:t>
            </a:r>
          </a:p>
          <a:p>
            <a:endParaRPr lang="en-US" dirty="0"/>
          </a:p>
          <a:p>
            <a:r>
              <a:rPr lang="en-US" dirty="0"/>
              <a:t>Today we will learn from success stories provided by you and your industry colleagues.</a:t>
            </a:r>
          </a:p>
        </p:txBody>
      </p:sp>
      <p:pic>
        <p:nvPicPr>
          <p:cNvPr id="10" name="Picture 9" descr="&lt;strong&gt;question marks&lt;/strong&g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76800" y="1828800"/>
            <a:ext cx="4267200" cy="4038600"/>
          </a:xfrm>
          <a:prstGeom prst="rect">
            <a:avLst/>
          </a:prstGeom>
        </p:spPr>
      </p:pic>
      <p:sp>
        <p:nvSpPr>
          <p:cNvPr id="11" name="Title 1"/>
          <p:cNvSpPr>
            <a:spLocks noGrp="1"/>
          </p:cNvSpPr>
          <p:nvPr>
            <p:ph type="title"/>
          </p:nvPr>
        </p:nvSpPr>
        <p:spPr>
          <a:xfrm>
            <a:off x="822960" y="286604"/>
            <a:ext cx="7543800" cy="1450757"/>
          </a:xfrm>
        </p:spPr>
        <p:txBody>
          <a:bodyPr/>
          <a:lstStyle/>
          <a:p>
            <a:r>
              <a:rPr lang="en-US" dirty="0"/>
              <a:t>Introduction</a:t>
            </a:r>
          </a:p>
        </p:txBody>
      </p:sp>
    </p:spTree>
    <p:extLst>
      <p:ext uri="{BB962C8B-B14F-4D97-AF65-F5344CB8AC3E}">
        <p14:creationId xmlns:p14="http://schemas.microsoft.com/office/powerpoint/2010/main" val="22318291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Goals</a:t>
            </a:r>
          </a:p>
        </p:txBody>
      </p:sp>
      <p:pic>
        <p:nvPicPr>
          <p:cNvPr id="5" name="Picture 4" descr="Each room contains an experience or set of related experiences or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19800" y="1981200"/>
            <a:ext cx="2816352" cy="3520439"/>
          </a:xfrm>
          <a:prstGeom prst="rect">
            <a:avLst/>
          </a:prstGeom>
        </p:spPr>
      </p:pic>
      <p:sp>
        <p:nvSpPr>
          <p:cNvPr id="3" name="Content Placeholder 2"/>
          <p:cNvSpPr>
            <a:spLocks noGrp="1"/>
          </p:cNvSpPr>
          <p:nvPr>
            <p:ph idx="1"/>
          </p:nvPr>
        </p:nvSpPr>
        <p:spPr>
          <a:xfrm>
            <a:off x="822959" y="1845734"/>
            <a:ext cx="4892041" cy="4023360"/>
          </a:xfrm>
        </p:spPr>
        <p:txBody>
          <a:bodyPr>
            <a:normAutofit/>
          </a:bodyPr>
          <a:lstStyle/>
          <a:p>
            <a:r>
              <a:rPr lang="en-GB" dirty="0"/>
              <a:t>After attending this session, you will be able to:</a:t>
            </a:r>
            <a:br>
              <a:rPr lang="en-GB" dirty="0"/>
            </a:br>
            <a:endParaRPr lang="en-US" dirty="0"/>
          </a:p>
          <a:p>
            <a:pPr lvl="1">
              <a:lnSpc>
                <a:spcPct val="115000"/>
              </a:lnSpc>
              <a:spcBef>
                <a:spcPts val="0"/>
              </a:spcBef>
              <a:buFont typeface="Symbol" panose="05050102010706020507" pitchFamily="18" charset="2"/>
              <a:buChar char=""/>
            </a:pPr>
            <a:r>
              <a:rPr lang="en-GB" dirty="0"/>
              <a:t>Identify the top talent challenges facing the industry</a:t>
            </a:r>
            <a:endParaRPr lang="en-US" dirty="0"/>
          </a:p>
          <a:p>
            <a:pPr lvl="1">
              <a:lnSpc>
                <a:spcPct val="115000"/>
              </a:lnSpc>
              <a:spcBef>
                <a:spcPts val="0"/>
              </a:spcBef>
              <a:buFont typeface="Symbol" panose="05050102010706020507" pitchFamily="18" charset="2"/>
              <a:buChar char=""/>
            </a:pPr>
            <a:r>
              <a:rPr lang="en-GB" dirty="0"/>
              <a:t>Identify three core areas that your talent strategy must consider</a:t>
            </a:r>
            <a:endParaRPr lang="en-US" dirty="0"/>
          </a:p>
          <a:p>
            <a:pPr lvl="1">
              <a:lnSpc>
                <a:spcPct val="115000"/>
              </a:lnSpc>
              <a:spcBef>
                <a:spcPts val="0"/>
              </a:spcBef>
              <a:buFont typeface="Symbol" panose="05050102010706020507" pitchFamily="18" charset="2"/>
              <a:buChar char=""/>
            </a:pPr>
            <a:r>
              <a:rPr lang="en-GB" dirty="0"/>
              <a:t>Systematize development of your in-house talent</a:t>
            </a:r>
            <a:endParaRPr lang="en-US" dirty="0"/>
          </a:p>
          <a:p>
            <a:pPr lvl="1">
              <a:lnSpc>
                <a:spcPct val="115000"/>
              </a:lnSpc>
              <a:spcBef>
                <a:spcPts val="0"/>
              </a:spcBef>
              <a:spcAft>
                <a:spcPts val="1000"/>
              </a:spcAft>
              <a:buFont typeface="Symbol" panose="05050102010706020507" pitchFamily="18" charset="2"/>
              <a:buChar char=""/>
            </a:pPr>
            <a:r>
              <a:rPr lang="en-GB" dirty="0"/>
              <a:t>Start creating an action plan to close those credentialing talent gaps today!</a:t>
            </a:r>
            <a:endParaRPr lang="en-US" dirty="0">
              <a:latin typeface="Calibri" panose="020F0502020204030204" pitchFamily="34" charset="0"/>
              <a:ea typeface="Calibri" panose="020F0502020204030204" pitchFamily="34" charset="0"/>
              <a:cs typeface="Times New Roman" panose="02020603050405020304" pitchFamily="18" charset="0"/>
            </a:endParaRPr>
          </a:p>
          <a:p>
            <a:endParaRPr lang="en-US" dirty="0"/>
          </a:p>
          <a:p>
            <a:pPr marL="457200" lvl="1" indent="0">
              <a:buNone/>
            </a:pPr>
            <a:endParaRPr lang="en-US" dirty="0"/>
          </a:p>
        </p:txBody>
      </p:sp>
    </p:spTree>
    <p:extLst>
      <p:ext uri="{BB962C8B-B14F-4D97-AF65-F5344CB8AC3E}">
        <p14:creationId xmlns:p14="http://schemas.microsoft.com/office/powerpoint/2010/main" val="8804482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 / Flow </a:t>
            </a:r>
          </a:p>
        </p:txBody>
      </p:sp>
      <p:sp>
        <p:nvSpPr>
          <p:cNvPr id="3" name="Content Placeholder 2"/>
          <p:cNvSpPr>
            <a:spLocks noGrp="1"/>
          </p:cNvSpPr>
          <p:nvPr>
            <p:ph idx="1"/>
          </p:nvPr>
        </p:nvSpPr>
        <p:spPr>
          <a:xfrm>
            <a:off x="457200" y="2133600"/>
            <a:ext cx="8458200" cy="4525963"/>
          </a:xfrm>
        </p:spPr>
        <p:txBody>
          <a:bodyPr>
            <a:normAutofit/>
          </a:bodyPr>
          <a:lstStyle/>
          <a:p>
            <a:pPr lvl="1"/>
            <a:r>
              <a:rPr lang="en-US" sz="2400" dirty="0"/>
              <a:t>Part 1 – The Landscape &amp; Your Pain Points – 10-15m  </a:t>
            </a:r>
            <a:br>
              <a:rPr lang="en-US" sz="2400" dirty="0"/>
            </a:br>
            <a:r>
              <a:rPr lang="en-US" sz="2400" dirty="0"/>
              <a:t>(Jennifer)</a:t>
            </a:r>
            <a:br>
              <a:rPr lang="en-US" sz="2400" dirty="0"/>
            </a:br>
            <a:endParaRPr lang="en-US" sz="2400" dirty="0"/>
          </a:p>
          <a:p>
            <a:pPr lvl="1"/>
            <a:r>
              <a:rPr lang="en-US" sz="2400" dirty="0"/>
              <a:t>Part 2 - Tools/ Strategies for Building Staff – 10m </a:t>
            </a:r>
            <a:br>
              <a:rPr lang="en-US" sz="2400" dirty="0"/>
            </a:br>
            <a:r>
              <a:rPr lang="en-US" sz="2400" dirty="0"/>
              <a:t>(Rory)</a:t>
            </a:r>
            <a:br>
              <a:rPr lang="en-US" sz="2400" dirty="0"/>
            </a:br>
            <a:endParaRPr lang="en-US" sz="2400" dirty="0"/>
          </a:p>
          <a:p>
            <a:pPr lvl="1"/>
            <a:r>
              <a:rPr lang="en-US" sz="2400" dirty="0"/>
              <a:t>Part 3 - Facilitated Discussion of Challenges/Tips – 45m </a:t>
            </a:r>
            <a:br>
              <a:rPr lang="en-US" sz="2400" dirty="0"/>
            </a:br>
            <a:r>
              <a:rPr lang="en-US" sz="2400" dirty="0"/>
              <a:t>(All)</a:t>
            </a:r>
            <a:br>
              <a:rPr lang="en-US" sz="2400" dirty="0"/>
            </a:br>
            <a:endParaRPr lang="en-US" sz="2400" dirty="0"/>
          </a:p>
          <a:p>
            <a:pPr lvl="1"/>
            <a:r>
              <a:rPr lang="en-US" sz="2400" dirty="0"/>
              <a:t>Part 4 – Wrap Up – 5m </a:t>
            </a:r>
            <a:br>
              <a:rPr lang="en-US" sz="2400" dirty="0"/>
            </a:br>
            <a:r>
              <a:rPr lang="en-US" sz="2400" dirty="0"/>
              <a:t>(Jennifer)</a:t>
            </a:r>
          </a:p>
          <a:p>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24873271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Part 1: The Landscape</a:t>
            </a:r>
          </a:p>
        </p:txBody>
      </p:sp>
      <p:sp>
        <p:nvSpPr>
          <p:cNvPr id="3" name="Content Placeholder 2"/>
          <p:cNvSpPr>
            <a:spLocks noGrp="1"/>
          </p:cNvSpPr>
          <p:nvPr>
            <p:ph idx="1"/>
          </p:nvPr>
        </p:nvSpPr>
        <p:spPr>
          <a:xfrm>
            <a:off x="685800" y="1330518"/>
            <a:ext cx="7543801" cy="4023360"/>
          </a:xfrm>
        </p:spPr>
        <p:txBody>
          <a:bodyPr>
            <a:normAutofit fontScale="85000" lnSpcReduction="20000"/>
          </a:bodyPr>
          <a:lstStyle/>
          <a:p>
            <a:pPr marL="0" indent="0">
              <a:buNone/>
            </a:pPr>
            <a:endParaRPr lang="en-US" dirty="0"/>
          </a:p>
          <a:p>
            <a:r>
              <a:rPr lang="en-US" sz="2100" dirty="0"/>
              <a:t/>
            </a:r>
            <a:br>
              <a:rPr lang="en-US" sz="2100" dirty="0"/>
            </a:br>
            <a:r>
              <a:rPr lang="en-US" sz="2100" dirty="0"/>
              <a:t>  Based on approximately 1500 responses in May 2015</a:t>
            </a:r>
          </a:p>
          <a:p>
            <a:pPr lvl="1"/>
            <a:endParaRPr lang="en-US" sz="2200" dirty="0"/>
          </a:p>
          <a:p>
            <a:pPr lvl="1"/>
            <a:r>
              <a:rPr lang="en-US" sz="2200" dirty="0"/>
              <a:t>43% of organizations reported staff of 5 or fewer FTEs; median 7 FTE staff</a:t>
            </a:r>
          </a:p>
          <a:p>
            <a:pPr lvl="1"/>
            <a:r>
              <a:rPr lang="en-US" sz="2200" dirty="0"/>
              <a:t>34% have 6-20 FTEs</a:t>
            </a:r>
          </a:p>
          <a:p>
            <a:pPr lvl="1"/>
            <a:r>
              <a:rPr lang="en-US" sz="2200" dirty="0"/>
              <a:t>24% have more than 20 FTEs</a:t>
            </a:r>
          </a:p>
          <a:p>
            <a:pPr lvl="1"/>
            <a:r>
              <a:rPr lang="en-US" sz="2200" dirty="0"/>
              <a:t>Psychometrics is the most frequently outsourced function at 87%, test administrator at 86%, item writing at 44%</a:t>
            </a:r>
          </a:p>
          <a:p>
            <a:pPr lvl="1"/>
            <a:r>
              <a:rPr lang="en-US" sz="2200" dirty="0"/>
              <a:t>Most common credentialing positions are manager, director, customer service representative, and specialist</a:t>
            </a:r>
          </a:p>
          <a:p>
            <a:pPr marL="457200" lvl="1" indent="0">
              <a:buNone/>
            </a:pPr>
            <a:endParaRPr lang="en-US" sz="2200" dirty="0"/>
          </a:p>
          <a:p>
            <a:pPr marL="164592" indent="0">
              <a:buNone/>
            </a:pPr>
            <a:r>
              <a:rPr lang="en-US" sz="2400" dirty="0"/>
              <a:t>Source:  ICE Certification Industry Compensation &amp; Benefits study of the certification industry, 2015</a:t>
            </a:r>
          </a:p>
          <a:p>
            <a:pPr lvl="1"/>
            <a:endParaRPr lang="en-US" dirty="0"/>
          </a:p>
          <a:p>
            <a:endParaRPr lang="en-US" dirty="0"/>
          </a:p>
        </p:txBody>
      </p:sp>
      <p:pic>
        <p:nvPicPr>
          <p:cNvPr id="6" name="Picture 5" descr="HD IPhone &amp; Cute Desktop Wallpapers: June 20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 y="5353878"/>
            <a:ext cx="9067800" cy="952500"/>
          </a:xfrm>
          <a:prstGeom prst="rect">
            <a:avLst/>
          </a:prstGeom>
        </p:spPr>
      </p:pic>
    </p:spTree>
    <p:extLst>
      <p:ext uri="{BB962C8B-B14F-4D97-AF65-F5344CB8AC3E}">
        <p14:creationId xmlns:p14="http://schemas.microsoft.com/office/powerpoint/2010/main" val="42302104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0849" y="394977"/>
            <a:ext cx="7543800" cy="1450757"/>
          </a:xfrm>
        </p:spPr>
        <p:txBody>
          <a:bodyPr/>
          <a:lstStyle/>
          <a:p>
            <a:r>
              <a:rPr lang="en-US" dirty="0"/>
              <a:t>The Landscape</a:t>
            </a:r>
          </a:p>
        </p:txBody>
      </p:sp>
      <p:sp>
        <p:nvSpPr>
          <p:cNvPr id="3" name="Content Placeholder 2"/>
          <p:cNvSpPr>
            <a:spLocks noGrp="1"/>
          </p:cNvSpPr>
          <p:nvPr>
            <p:ph idx="1"/>
          </p:nvPr>
        </p:nvSpPr>
        <p:spPr>
          <a:xfrm>
            <a:off x="840848" y="1845734"/>
            <a:ext cx="7543801" cy="4023360"/>
          </a:xfrm>
        </p:spPr>
        <p:txBody>
          <a:bodyPr>
            <a:normAutofit/>
          </a:bodyPr>
          <a:lstStyle/>
          <a:p>
            <a:pPr lvl="1"/>
            <a:r>
              <a:rPr lang="en-US" sz="2400" dirty="0"/>
              <a:t>Credentialing is a niche industry with highly specialized skills; shortage of qualified people to fill them on day 1</a:t>
            </a:r>
          </a:p>
          <a:p>
            <a:pPr lvl="1"/>
            <a:r>
              <a:rPr lang="en-US" sz="2400" dirty="0"/>
              <a:t>Supply is especially scarce at the specialists and the manager level; open positions appear to be limited at the director level</a:t>
            </a:r>
          </a:p>
          <a:p>
            <a:pPr lvl="1"/>
            <a:r>
              <a:rPr lang="en-US" sz="2400" dirty="0"/>
              <a:t>Average tenure of an FTE employee is much shorter than in the past; retention will continue to be a challenge in the future</a:t>
            </a:r>
          </a:p>
        </p:txBody>
      </p:sp>
      <p:pic>
        <p:nvPicPr>
          <p:cNvPr id="4" name="Picture 3" descr="HD IPhone &amp; Cute Desktop Wallpapers: June 20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59" y="5392844"/>
            <a:ext cx="9067800" cy="952500"/>
          </a:xfrm>
          <a:prstGeom prst="rect">
            <a:avLst/>
          </a:prstGeom>
        </p:spPr>
      </p:pic>
    </p:spTree>
    <p:extLst>
      <p:ext uri="{BB962C8B-B14F-4D97-AF65-F5344CB8AC3E}">
        <p14:creationId xmlns:p14="http://schemas.microsoft.com/office/powerpoint/2010/main" val="10848149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0037" y="1762660"/>
            <a:ext cx="8651081" cy="3282593"/>
          </a:xfrm>
        </p:spPr>
        <p:txBody>
          <a:bodyPr>
            <a:normAutofit fontScale="90000"/>
          </a:bodyPr>
          <a:lstStyle/>
          <a:p>
            <a:r>
              <a:rPr lang="en-US" dirty="0"/>
              <a:t>“Two-thirds of Millennials express a desire to leave their organizations by 2020. </a:t>
            </a:r>
            <a:r>
              <a:rPr lang="en-US" dirty="0">
                <a:highlight>
                  <a:srgbClr val="FFFF00"/>
                </a:highlight>
              </a:rPr>
              <a:t>Businesses must adjust how they nurture loyalty among Millennials </a:t>
            </a:r>
            <a:r>
              <a:rPr lang="en-US" dirty="0"/>
              <a:t>or risk losing a large percentage of their workforces.”</a:t>
            </a:r>
          </a:p>
        </p:txBody>
      </p:sp>
      <p:sp>
        <p:nvSpPr>
          <p:cNvPr id="3" name="Rectangle 2"/>
          <p:cNvSpPr/>
          <p:nvPr/>
        </p:nvSpPr>
        <p:spPr>
          <a:xfrm>
            <a:off x="4493419" y="5308253"/>
            <a:ext cx="4572000" cy="715581"/>
          </a:xfrm>
          <a:prstGeom prst="rect">
            <a:avLst/>
          </a:prstGeom>
        </p:spPr>
        <p:txBody>
          <a:bodyPr>
            <a:spAutoFit/>
          </a:bodyPr>
          <a:lstStyle/>
          <a:p>
            <a:pPr algn="r"/>
            <a:r>
              <a:rPr lang="en-US" sz="1350" dirty="0"/>
              <a:t/>
            </a:r>
            <a:br>
              <a:rPr lang="en-US" sz="1350" dirty="0"/>
            </a:br>
            <a:r>
              <a:rPr lang="en-US" sz="1350" b="1" dirty="0"/>
              <a:t>The Deloitte Millennial Survey</a:t>
            </a:r>
            <a:br>
              <a:rPr lang="en-US" sz="1350" b="1" dirty="0"/>
            </a:br>
            <a:r>
              <a:rPr lang="en-US" sz="1350" dirty="0"/>
              <a:t>Winning over the next generation of leader</a:t>
            </a:r>
          </a:p>
        </p:txBody>
      </p:sp>
      <p:sp>
        <p:nvSpPr>
          <p:cNvPr id="4" name="Title 1"/>
          <p:cNvSpPr txBox="1">
            <a:spLocks/>
          </p:cNvSpPr>
          <p:nvPr/>
        </p:nvSpPr>
        <p:spPr>
          <a:xfrm>
            <a:off x="721519" y="457200"/>
            <a:ext cx="7543800" cy="1450757"/>
          </a:xfrm>
          <a:prstGeom prst="rect">
            <a:avLst/>
          </a:prstGeom>
        </p:spPr>
        <p:txBody>
          <a:bodyPr vert="horz" lIns="91440" tIns="45720" rIns="91440" bIns="45720" rtlCol="0" anchor="ctr" anchorCtr="0">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dirty="0"/>
              <a:t>The Landscape</a:t>
            </a:r>
          </a:p>
        </p:txBody>
      </p:sp>
    </p:spTree>
    <p:extLst>
      <p:ext uri="{BB962C8B-B14F-4D97-AF65-F5344CB8AC3E}">
        <p14:creationId xmlns:p14="http://schemas.microsoft.com/office/powerpoint/2010/main" val="3447690484"/>
      </p:ext>
    </p:extLst>
  </p:cSld>
  <p:clrMapOvr>
    <a:masterClrMapping/>
  </p:clrMapOvr>
  <p:transition>
    <p:fade/>
  </p:transition>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859</TotalTime>
  <Words>1168</Words>
  <Application>Microsoft Office PowerPoint</Application>
  <PresentationFormat>On-screen Show (4:3)</PresentationFormat>
  <Paragraphs>174</Paragraphs>
  <Slides>34</Slides>
  <Notes>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34</vt:i4>
      </vt:variant>
    </vt:vector>
  </HeadingPairs>
  <TitlesOfParts>
    <vt:vector size="43" baseType="lpstr">
      <vt:lpstr>Arial</vt:lpstr>
      <vt:lpstr>Calibri</vt:lpstr>
      <vt:lpstr>Calibri Light</vt:lpstr>
      <vt:lpstr>Segoe UI</vt:lpstr>
      <vt:lpstr>Segoe UI Semilight</vt:lpstr>
      <vt:lpstr>Symbol</vt:lpstr>
      <vt:lpstr>Times New Roman</vt:lpstr>
      <vt:lpstr>Wingdings</vt:lpstr>
      <vt:lpstr>Retrospect</vt:lpstr>
      <vt:lpstr>Hiring &amp;  Maintaining Credentialing Talent </vt:lpstr>
      <vt:lpstr>PowerPoint Presentation</vt:lpstr>
      <vt:lpstr>Introduction</vt:lpstr>
      <vt:lpstr>Introduction</vt:lpstr>
      <vt:lpstr>Goals</vt:lpstr>
      <vt:lpstr>Agenda / Flow </vt:lpstr>
      <vt:lpstr>Part 1: The Landscape</vt:lpstr>
      <vt:lpstr>The Landscape</vt:lpstr>
      <vt:lpstr>“Two-thirds of Millennials express a desire to leave their organizations by 2020. Businesses must adjust how they nurture loyalty among Millennials or risk losing a large percentage of their workforces.”</vt:lpstr>
      <vt:lpstr>PowerPoint Presentation</vt:lpstr>
      <vt:lpstr>What is the solution? </vt:lpstr>
      <vt:lpstr>Part 2: Strategies for Building  Credentialing Staff</vt:lpstr>
      <vt:lpstr>Hiring Strategy</vt:lpstr>
      <vt:lpstr>Hiring Strategy</vt:lpstr>
      <vt:lpstr>Acquire Strategy</vt:lpstr>
      <vt:lpstr>Hire Complementary Skill Sets</vt:lpstr>
      <vt:lpstr>Vertical Promotion</vt:lpstr>
      <vt:lpstr>Internal Hire</vt:lpstr>
      <vt:lpstr>Other Methods to Build Resources</vt:lpstr>
      <vt:lpstr>Career Pathing</vt:lpstr>
      <vt:lpstr>Career Path </vt:lpstr>
      <vt:lpstr>Career Path</vt:lpstr>
      <vt:lpstr>Part 3: Facilitated Discussion</vt:lpstr>
      <vt:lpstr>Part 3: Facilitated Discussion</vt:lpstr>
      <vt:lpstr>Part 3: Facilitated Discussion</vt:lpstr>
      <vt:lpstr>Part 4: Summary</vt:lpstr>
      <vt:lpstr>Summary: Attracting Talent</vt:lpstr>
      <vt:lpstr>Summary: Developing Talent</vt:lpstr>
      <vt:lpstr>Summary: Retaining Talent</vt:lpstr>
      <vt:lpstr>Summary: Your Notes</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Rory McCorkle-ICA</dc:creator>
  <cp:lastModifiedBy>sharon gander</cp:lastModifiedBy>
  <cp:revision>33</cp:revision>
  <dcterms:created xsi:type="dcterms:W3CDTF">2017-05-30T13:24:51Z</dcterms:created>
  <dcterms:modified xsi:type="dcterms:W3CDTF">2017-09-23T01:26:15Z</dcterms:modified>
</cp:coreProperties>
</file>